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4" r:id="rId4"/>
    <p:sldId id="278" r:id="rId5"/>
    <p:sldId id="269" r:id="rId6"/>
    <p:sldId id="284" r:id="rId7"/>
    <p:sldId id="273" r:id="rId8"/>
    <p:sldId id="283" r:id="rId9"/>
    <p:sldId id="293" r:id="rId10"/>
    <p:sldId id="270" r:id="rId11"/>
    <p:sldId id="276" r:id="rId12"/>
    <p:sldId id="300" r:id="rId13"/>
    <p:sldId id="294" r:id="rId14"/>
    <p:sldId id="267" r:id="rId15"/>
    <p:sldId id="296" r:id="rId16"/>
    <p:sldId id="286" r:id="rId17"/>
    <p:sldId id="295" r:id="rId18"/>
    <p:sldId id="290" r:id="rId19"/>
    <p:sldId id="301" r:id="rId20"/>
    <p:sldId id="302" r:id="rId21"/>
    <p:sldId id="289" r:id="rId22"/>
    <p:sldId id="297" r:id="rId23"/>
    <p:sldId id="291" r:id="rId24"/>
    <p:sldId id="292" r:id="rId25"/>
    <p:sldId id="281" r:id="rId26"/>
    <p:sldId id="268" r:id="rId27"/>
    <p:sldId id="282" r:id="rId28"/>
    <p:sldId id="298" r:id="rId29"/>
    <p:sldId id="299" r:id="rId30"/>
  </p:sldIdLst>
  <p:sldSz cx="12192000" cy="6858000"/>
  <p:notesSz cx="6858000" cy="9144000"/>
  <p:embeddedFontLst>
    <p:embeddedFont>
      <p:font typeface="CJ ONLYONE NEW 본문 Regular" panose="00000500000000000000" pitchFamily="2" charset="-127"/>
      <p:regular r:id="rId32"/>
    </p:embeddedFont>
    <p:embeddedFont>
      <p:font typeface="CJ ONLYONE NEW 제목 Bold" panose="00000800000000000000" pitchFamily="2" charset="-127"/>
      <p:bold r:id="rId33"/>
    </p:embeddedFont>
    <p:embeddedFont>
      <p:font typeface="CJ ONLYONE NEW 제목 Medium" panose="00000600000000000000" pitchFamily="2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CD"/>
    <a:srgbClr val="925BEE"/>
    <a:srgbClr val="FFFF57"/>
    <a:srgbClr val="FF9700"/>
    <a:srgbClr val="EF151E"/>
    <a:srgbClr val="2FA1FF"/>
    <a:srgbClr val="E7DBFB"/>
    <a:srgbClr val="191C24"/>
    <a:srgbClr val="5F5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78" autoAdjust="0"/>
    <p:restoredTop sz="97778" autoAdjust="0"/>
  </p:normalViewPr>
  <p:slideViewPr>
    <p:cSldViewPr snapToGrid="0">
      <p:cViewPr varScale="1">
        <p:scale>
          <a:sx n="55" d="100"/>
          <a:sy n="55" d="100"/>
        </p:scale>
        <p:origin x="42" y="377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DCFCB-43DB-46E4-9247-B0602CDFB97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46945-B592-47E0-AE80-39075EE30D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9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애니메이션효과있슴다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같은 언론사에서 가져온 기사 제목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 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전후사정 없이 제목만으로 판단할 때 어떤 것이 </a:t>
            </a:r>
            <a:r>
              <a:rPr lang="ko-KR" altLang="en-US" sz="12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기사일까요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?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주목 끌기</a:t>
            </a:r>
            <a:endParaRPr lang="en-US" altLang="ko-KR" sz="12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endParaRPr lang="en-US" altLang="ko-KR" sz="12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2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8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92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현재 사회 문제임을 명시함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0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그래서  이러이러한 해결방안들이 생기고 있는 가운데</a:t>
            </a:r>
            <a:endParaRPr lang="en-US" altLang="ko-KR" sz="12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3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우리도 이를 </a:t>
            </a:r>
            <a:r>
              <a:rPr lang="ko-KR" altLang="en-US" sz="12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만들고자했다</a:t>
            </a:r>
            <a:endParaRPr lang="en-US" altLang="ko-KR" sz="12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1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기존 서비스에 대해 이야기한 뒤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자연스럽게 </a:t>
            </a:r>
            <a:r>
              <a:rPr lang="en-US" altLang="ko-KR" sz="12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PressPulse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만의 </a:t>
            </a:r>
            <a:r>
              <a:rPr lang="ko-KR" altLang="en-US" sz="12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차별점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이야기하기 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+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목표 인사이트까지 함께 이야기 </a:t>
            </a:r>
            <a:endParaRPr lang="en-US" altLang="ko-KR" sz="12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대규모 언어 학습에 대해 이해하고 활용방안을 탐색 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 </a:t>
            </a:r>
            <a:r>
              <a:rPr lang="ko-KR" altLang="en-US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모델 학습에 이은 모델 배포 파이프라인 구성</a:t>
            </a:r>
            <a:r>
              <a:rPr lang="en-US" altLang="ko-KR" sz="12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8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324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0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46945-B592-47E0-AE80-39075EE30DA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0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1C186-37C5-264A-7DAE-F36AE8F30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5BBA8B-D17A-B151-EBCE-447034D46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5DA34-0388-71D5-E655-BAB81E1F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1BD7F3-248F-6B8C-FA95-16E01A3A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5FDC7-F4ED-85C4-B77C-725909F9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86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3EDDD-CA7A-910B-4A51-26FE2BAD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565D71-F1AB-44E1-D5A7-89A06A52D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D49BD5-B9B3-8A81-4C1D-802D96B5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71D73-9C26-DC64-DCF5-4A4A3875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97F60-4CBA-8F39-E8E5-6D4491BE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846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B3C007-C6B2-5D22-2A90-EE2401E46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B7D24C-4A80-F7EE-BF2E-4F0205CA8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6AA86-30F6-6D8A-2F86-340B5707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04D1C-18AA-F44C-E60D-D57FEFC4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40936-5372-27CE-8325-9A524A28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5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2CA27-682B-1730-B52E-B17B5A61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84CDE-0573-7E8F-DF18-8C3ACDD2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07F89-5AA9-BEE0-D7B1-4A99031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49C86-242C-35FC-9AB5-F4EE917D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56193-3306-65E5-2DC4-226FF51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03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F22EE-A174-F909-8D0A-5A5773F2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1A893-8D16-6471-932D-D50832879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C9D6E-9786-4853-CFC8-FF69F75A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DEFF7-0ABE-38FD-BD64-C716AF33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311FD-97DC-B554-E9DD-E8D9A32A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633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68EBB-89D9-3B24-1269-68479360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08053-E56B-E79A-9EDC-5AFF687D7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446BDD-5DC7-1B99-4F52-FA74FDA65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48E63B-7EAF-98E1-4B6E-26968889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536989-C573-6ACF-8718-B86A4482B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ECC858-9199-EB38-E6B8-488F2FD7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61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E2714-7415-4C4A-8665-7615DEE3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A5B06-098F-4B63-1255-4A662FFC9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AC0B85-2602-EDDC-C21F-3E94E50DF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7FF733-15C4-3661-2B19-5B9B328EF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405A3C-5581-CB49-CA35-BEC22F6CF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451EF2-1EDB-A5C2-79D5-8A271A94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7B14D-89E0-D1D8-09AC-B2CD4B64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D8A76B-3EB1-AFF8-C56D-038871E8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9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6C2EE-7FB1-4E80-61FD-49A62391F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25FAC4-EEEC-A9AB-DAC0-980E71634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A62C43-1052-B4A1-4082-C3948F05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1D71EB-B209-9C7A-3C54-0C32E1E9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3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DF5D3F-F143-0199-25BE-6666B065E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4F2831-7589-E9DE-73E4-65B0DEABA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A65358-DB77-D60A-E607-9CC13324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1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84437-3157-D3C7-FD4D-E72C7636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0918E-84F5-459D-B5F0-43AE6AF28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F1C1A-9FCF-D827-D7BF-A62D7C768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52AF48-979D-FB23-2CB3-3E3D6F80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DB46E-80B8-D510-5140-B2465113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D0A1F-2839-2D36-8741-442B783A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423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A98F9-61F0-4122-CCE2-E225FC1CE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9E13AB-DBEF-9A8E-E342-26B6CCDF2D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4DB4BE-F8AF-BE1F-BB60-691DB1A7C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2E83F-2ED9-27E8-5DB7-23470248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0AF40C-A271-E593-2005-9C29A508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F31A43-967E-F2EE-8D41-F87AA545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84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198A90-D5E8-FB84-BF90-F1176D7EB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8F6259-BF88-3B5A-A448-6DEF566AA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EEEAF-0F2D-F6A5-99A0-EF5AD3170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C0D37-45C0-4F91-9A4B-49457198E77E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882DF-FEF9-8EF1-92D6-20E28AA73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7A896F-ECF0-C00B-9990-3D80C1F22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DAC24-9FE1-483B-B140-1B6FF4A6CA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06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hyperlink" Target="https://youtu.be/cXQvj5DHGH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17335D9E-C9BB-C848-1DA4-2F02B667A289}"/>
              </a:ext>
            </a:extLst>
          </p:cNvPr>
          <p:cNvSpPr/>
          <p:nvPr/>
        </p:nvSpPr>
        <p:spPr>
          <a:xfrm>
            <a:off x="7877174" y="3571874"/>
            <a:ext cx="5003735" cy="4924035"/>
          </a:xfrm>
          <a:prstGeom prst="ellipse">
            <a:avLst/>
          </a:prstGeom>
          <a:solidFill>
            <a:srgbClr val="925BE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12669-D142-968A-90AD-9D9827CD5C2B}"/>
              </a:ext>
            </a:extLst>
          </p:cNvPr>
          <p:cNvSpPr txBox="1"/>
          <p:nvPr/>
        </p:nvSpPr>
        <p:spPr>
          <a:xfrm>
            <a:off x="936809" y="1392081"/>
            <a:ext cx="49356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낚시 기사 여부 </a:t>
            </a:r>
            <a:r>
              <a:rPr lang="en-US" altLang="ko-KR" sz="4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&amp;</a:t>
            </a:r>
            <a:r>
              <a:rPr lang="ko-KR" altLang="en-US" sz="4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r>
              <a:rPr lang="ko-KR" altLang="en-US" sz="44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유형 판별 서비스</a:t>
            </a:r>
            <a:endParaRPr lang="en-US" altLang="ko-KR" sz="4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r>
              <a:rPr lang="en-US" altLang="ko-KR" sz="4400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PressPulse</a:t>
            </a:r>
            <a:endParaRPr lang="ko-KR" altLang="en-US" sz="44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A10BAC-8009-8A5F-69C3-ACDD3660F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9" b="94189" l="1478" r="92118">
                        <a14:foregroundMark x1="25123" y1="56031" x2="19048" y2="57675"/>
                        <a14:foregroundMark x1="19048" y1="57675" x2="20854" y2="57456"/>
                        <a14:foregroundMark x1="4433" y1="76206" x2="7882" y2="80373"/>
                        <a14:foregroundMark x1="7882" y1="80373" x2="4598" y2="81689"/>
                        <a14:foregroundMark x1="1806" y1="79825" x2="7553" y2="82675"/>
                        <a14:foregroundMark x1="90640" y1="67325" x2="90640" y2="69408"/>
                        <a14:foregroundMark x1="75534" y1="84759" x2="73727" y2="89254"/>
                        <a14:foregroundMark x1="76683" y1="91557" x2="81281" y2="93531"/>
                        <a14:foregroundMark x1="83580" y1="89693" x2="82430" y2="93311"/>
                        <a14:foregroundMark x1="85714" y1="86294" x2="85878" y2="91228"/>
                        <a14:foregroundMark x1="85878" y1="91228" x2="85386" y2="92325"/>
                        <a14:foregroundMark x1="69622" y1="90351" x2="76519" y2="94298"/>
                        <a14:foregroundMark x1="69130" y1="88487" x2="71429" y2="84320"/>
                        <a14:foregroundMark x1="75041" y1="83333" x2="81445" y2="83553"/>
                        <a14:foregroundMark x1="81445" y1="83553" x2="82923" y2="84320"/>
                        <a14:foregroundMark x1="39901" y1="69627" x2="46962" y2="76425"/>
                        <a14:foregroundMark x1="45977" y1="70833" x2="46962" y2="74561"/>
                        <a14:foregroundMark x1="34975" y1="93092" x2="34811" y2="93750"/>
                        <a14:foregroundMark x1="57964" y1="86513" x2="57635" y2="87171"/>
                        <a14:foregroundMark x1="91133" y1="79057" x2="90969" y2="79605"/>
                        <a14:foregroundMark x1="91790" y1="68311" x2="91626" y2="69737"/>
                        <a14:foregroundMark x1="92118" y1="79825" x2="91626" y2="79825"/>
                        <a14:foregroundMark x1="57964" y1="63596" x2="58621" y2="62829"/>
                        <a14:foregroundMark x1="81938" y1="53070" x2="82594" y2="52851"/>
                        <a14:foregroundMark x1="5911" y1="57237" x2="8867" y2="56140"/>
                        <a14:foregroundMark x1="78161" y1="88487" x2="80952" y2="88487"/>
                        <a14:backgroundMark x1="33333" y1="47807" x2="58621" y2="53180"/>
                        <a14:backgroundMark x1="49425" y1="47697" x2="41708" y2="52522"/>
                        <a14:backgroundMark x1="41708" y1="52522" x2="34811" y2="62171"/>
                        <a14:backgroundMark x1="40394" y1="61952" x2="47126" y2="63925"/>
                        <a14:backgroundMark x1="47126" y1="63925" x2="49425" y2="64035"/>
                        <a14:backgroundMark x1="50903" y1="62829" x2="58949" y2="54276"/>
                        <a14:backgroundMark x1="63054" y1="51974" x2="74056" y2="63706"/>
                        <a14:backgroundMark x1="74056" y1="63706" x2="74056" y2="63816"/>
                        <a14:backgroundMark x1="70772" y1="64803" x2="65353" y2="75000"/>
                        <a14:backgroundMark x1="49754" y1="64474" x2="58292" y2="70504"/>
                        <a14:backgroundMark x1="63711" y1="75000" x2="48604" y2="83114"/>
                        <a14:backgroundMark x1="68473" y1="71162" x2="64204" y2="87061"/>
                        <a14:backgroundMark x1="11166" y1="48355" x2="16749" y2="27632"/>
                        <a14:backgroundMark x1="6076" y1="24890" x2="49754" y2="42544"/>
                        <a14:backgroundMark x1="17734" y1="16557" x2="45156" y2="23904"/>
                        <a14:backgroundMark x1="66995" y1="75219" x2="89655" y2="76864"/>
                      </a14:backgroundRemoval>
                    </a14:imgEffect>
                  </a14:imgLayer>
                </a14:imgProps>
              </a:ext>
            </a:extLst>
          </a:blip>
          <a:srcRect t="46905" r="2523"/>
          <a:stretch/>
        </p:blipFill>
        <p:spPr>
          <a:xfrm>
            <a:off x="6703883" y="1333549"/>
            <a:ext cx="5488117" cy="4476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04E97-5A84-F817-ADCE-7A5FE7D1C203}"/>
              </a:ext>
            </a:extLst>
          </p:cNvPr>
          <p:cNvSpPr txBox="1"/>
          <p:nvPr/>
        </p:nvSpPr>
        <p:spPr>
          <a:xfrm>
            <a:off x="1095429" y="3803316"/>
            <a:ext cx="1629110" cy="369332"/>
          </a:xfrm>
          <a:prstGeom prst="rect">
            <a:avLst/>
          </a:prstGeom>
          <a:solidFill>
            <a:srgbClr val="925BE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조 </a:t>
            </a:r>
            <a:r>
              <a:rPr lang="ko-KR" altLang="en-US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낭만어부</a:t>
            </a:r>
            <a:endParaRPr lang="ko-KR" altLang="en-US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15F89-E590-1DF3-0C41-A8A59C7A05D0}"/>
              </a:ext>
            </a:extLst>
          </p:cNvPr>
          <p:cNvSpPr txBox="1"/>
          <p:nvPr/>
        </p:nvSpPr>
        <p:spPr>
          <a:xfrm>
            <a:off x="1011454" y="4404090"/>
            <a:ext cx="501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반승훈</a:t>
            </a:r>
            <a:r>
              <a:rPr lang="ko-KR" altLang="en-US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강호정</a:t>
            </a:r>
            <a:r>
              <a:rPr lang="ko-KR" altLang="en-US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이승렬 이창민 </a:t>
            </a:r>
            <a:r>
              <a:rPr lang="ko-KR" altLang="en-US" dirty="0" err="1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전설희</a:t>
            </a:r>
            <a:r>
              <a:rPr lang="ko-KR" altLang="en-US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허미림</a:t>
            </a:r>
            <a:endParaRPr lang="ko-KR" altLang="en-US" dirty="0">
              <a:solidFill>
                <a:schemeClr val="bg1"/>
              </a:solidFill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3FBA8D-77D7-01CA-589F-27FF3297A162}"/>
              </a:ext>
            </a:extLst>
          </p:cNvPr>
          <p:cNvSpPr/>
          <p:nvPr/>
        </p:nvSpPr>
        <p:spPr>
          <a:xfrm>
            <a:off x="-1" y="6214189"/>
            <a:ext cx="12192001" cy="64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AB0424-18EE-2C09-0C2C-0151F1308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48" y="6311815"/>
            <a:ext cx="2154799" cy="384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B255E5-3E57-275A-530C-F8990E4EB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93" y="6327706"/>
            <a:ext cx="1871798" cy="36630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0B0A9B-EF72-3E00-0FAD-EF472409F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65" y="6294931"/>
            <a:ext cx="1586262" cy="3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25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B619D2-6A25-3D40-569F-B39ABA9EF5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9F2AD2-A565-B15D-56F3-564789CF9052}"/>
              </a:ext>
            </a:extLst>
          </p:cNvPr>
          <p:cNvSpPr txBox="1"/>
          <p:nvPr/>
        </p:nvSpPr>
        <p:spPr>
          <a:xfrm>
            <a:off x="362388" y="494636"/>
            <a:ext cx="9491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PressPulse</a:t>
            </a:r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차별점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목표 </a:t>
            </a:r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-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연구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D37F86-40AC-4AEF-9752-B8A4FA8A1DB1}"/>
              </a:ext>
            </a:extLst>
          </p:cNvPr>
          <p:cNvSpPr/>
          <p:nvPr/>
        </p:nvSpPr>
        <p:spPr>
          <a:xfrm>
            <a:off x="1655424" y="2063631"/>
            <a:ext cx="4052737" cy="4015149"/>
          </a:xfrm>
          <a:prstGeom prst="roundRect">
            <a:avLst/>
          </a:prstGeom>
          <a:noFill/>
          <a:ln>
            <a:solidFill>
              <a:srgbClr val="006E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E3E19E-95F6-4A5C-7A68-B54F8DAEED06}"/>
              </a:ext>
            </a:extLst>
          </p:cNvPr>
          <p:cNvSpPr/>
          <p:nvPr/>
        </p:nvSpPr>
        <p:spPr>
          <a:xfrm>
            <a:off x="1937711" y="1714170"/>
            <a:ext cx="3435309" cy="800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대규모 언어모델</a:t>
            </a:r>
            <a:r>
              <a:rPr lang="en-US" altLang="ko-KR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(LLM)</a:t>
            </a:r>
            <a:r>
              <a:rPr lang="ko-KR" altLang="en-US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로</a:t>
            </a:r>
            <a:endParaRPr lang="en-US" altLang="ko-KR" sz="24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의도 분류</a:t>
            </a:r>
            <a:endParaRPr lang="en-US" altLang="ko-KR" sz="24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90FB6A-BD34-F832-532C-7DD481BEB3F4}"/>
              </a:ext>
            </a:extLst>
          </p:cNvPr>
          <p:cNvGrpSpPr/>
          <p:nvPr/>
        </p:nvGrpSpPr>
        <p:grpSpPr>
          <a:xfrm>
            <a:off x="1944883" y="2763419"/>
            <a:ext cx="3473817" cy="3066898"/>
            <a:chOff x="2046421" y="2701758"/>
            <a:chExt cx="3473817" cy="3066898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48C4111-1912-C294-3EF4-EF90A9312801}"/>
                </a:ext>
              </a:extLst>
            </p:cNvPr>
            <p:cNvSpPr/>
            <p:nvPr/>
          </p:nvSpPr>
          <p:spPr>
            <a:xfrm>
              <a:off x="2046421" y="2701758"/>
              <a:ext cx="3473817" cy="30668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5D786F-6614-E181-9A14-43D3DFADBF35}"/>
                </a:ext>
              </a:extLst>
            </p:cNvPr>
            <p:cNvSpPr txBox="1"/>
            <p:nvPr/>
          </p:nvSpPr>
          <p:spPr>
            <a:xfrm>
              <a:off x="2348366" y="3450377"/>
              <a:ext cx="286992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 err="1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낚시성</a:t>
              </a:r>
              <a:r>
                <a:rPr lang="ko-KR" altLang="en-US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 기사 판별 </a:t>
              </a:r>
              <a:endParaRPr lang="en-US" altLang="ko-KR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&amp;</a:t>
              </a:r>
            </a:p>
            <a:p>
              <a:pPr algn="ctr"/>
              <a:r>
                <a:rPr lang="ko-KR" altLang="en-US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유형 분류 서비스 </a:t>
              </a:r>
              <a:endParaRPr lang="en-US" altLang="ko-KR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제공</a:t>
              </a:r>
              <a:endParaRPr lang="en-US" altLang="ko-KR" sz="2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sym typeface="Wingdings" panose="05000000000000000000" pitchFamily="2" charset="2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0AFAF0D-B48D-3BE0-EAE4-BF218CCD239A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2E7F60F3-F0E5-9C35-6172-D20672E22C36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4C0F54-F5C8-58A7-D108-4DF8D5FC6AD1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936BE60-D08B-BB62-253B-13CA83ECD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56E5374-E450-05F5-6C34-04ADBE45A4A7}"/>
              </a:ext>
            </a:extLst>
          </p:cNvPr>
          <p:cNvGrpSpPr/>
          <p:nvPr/>
        </p:nvGrpSpPr>
        <p:grpSpPr>
          <a:xfrm>
            <a:off x="6234732" y="1715532"/>
            <a:ext cx="4052737" cy="4363248"/>
            <a:chOff x="6129257" y="1656394"/>
            <a:chExt cx="4052737" cy="4363248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64B98F2-8F27-1822-C9AA-E37B8C15EC08}"/>
                </a:ext>
              </a:extLst>
            </p:cNvPr>
            <p:cNvSpPr/>
            <p:nvPr/>
          </p:nvSpPr>
          <p:spPr>
            <a:xfrm>
              <a:off x="6129257" y="2004493"/>
              <a:ext cx="4052737" cy="4015149"/>
            </a:xfrm>
            <a:prstGeom prst="roundRect">
              <a:avLst/>
            </a:prstGeom>
            <a:noFill/>
            <a:ln>
              <a:solidFill>
                <a:srgbClr val="006E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3DDC738-1FCD-6DEF-AEDF-F171171AF26C}"/>
                </a:ext>
              </a:extLst>
            </p:cNvPr>
            <p:cNvSpPr/>
            <p:nvPr/>
          </p:nvSpPr>
          <p:spPr>
            <a:xfrm>
              <a:off x="6378366" y="1656394"/>
              <a:ext cx="3435309" cy="800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spc="-15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Model &amp; Data</a:t>
              </a:r>
              <a:r>
                <a:rPr lang="en-US" altLang="ko-KR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-Centric Perspective</a:t>
              </a:r>
              <a:endParaRPr lang="ko-KR" altLang="en-US" sz="2400" dirty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0D52BB7-DBBA-D80B-C450-790B05B82481}"/>
                </a:ext>
              </a:extLst>
            </p:cNvPr>
            <p:cNvGrpSpPr/>
            <p:nvPr/>
          </p:nvGrpSpPr>
          <p:grpSpPr>
            <a:xfrm>
              <a:off x="6418716" y="2704281"/>
              <a:ext cx="3473817" cy="3066898"/>
              <a:chOff x="2046421" y="2701758"/>
              <a:chExt cx="3473817" cy="3066898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F1729D1-9511-1D2F-7694-75E71D3A43EB}"/>
                  </a:ext>
                </a:extLst>
              </p:cNvPr>
              <p:cNvSpPr/>
              <p:nvPr/>
            </p:nvSpPr>
            <p:spPr>
              <a:xfrm>
                <a:off x="2046421" y="2701758"/>
                <a:ext cx="3473817" cy="306689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15EADB-58D0-635E-0BE1-7DA2AEA76FE1}"/>
                  </a:ext>
                </a:extLst>
              </p:cNvPr>
              <p:cNvSpPr txBox="1"/>
              <p:nvPr/>
            </p:nvSpPr>
            <p:spPr>
              <a:xfrm>
                <a:off x="2241026" y="3259872"/>
                <a:ext cx="3084605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모델의 </a:t>
                </a:r>
                <a:r>
                  <a:rPr lang="en-US" altLang="ko-KR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Hyperparameter </a:t>
                </a:r>
                <a:r>
                  <a:rPr lang="ko-KR" altLang="en-US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변경</a:t>
                </a:r>
                <a:endParaRPr lang="en-US" altLang="ko-KR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en-US" altLang="ko-KR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&amp;</a:t>
                </a:r>
              </a:p>
              <a:p>
                <a:pPr algn="ctr"/>
                <a:r>
                  <a:rPr lang="en-US" altLang="ko-KR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데이터를 다양하게 </a:t>
                </a:r>
                <a:endParaRPr lang="en-US" altLang="ko-KR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191C24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  <a:sym typeface="Wingdings" panose="05000000000000000000" pitchFamily="2" charset="2"/>
                  </a:rPr>
                  <a:t>변경하며 접근</a:t>
                </a:r>
                <a:endParaRPr lang="en-US" altLang="ko-KR" sz="2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endParaRPr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56FADA4-4B15-715F-B094-ED817A90309E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351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>
            <a:off x="4106689" y="1471374"/>
            <a:ext cx="3978622" cy="3915250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3788979" y="2921168"/>
            <a:ext cx="4614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02.</a:t>
            </a:r>
            <a:r>
              <a:rPr lang="ko-KR" altLang="en-US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구축</a:t>
            </a:r>
          </a:p>
        </p:txBody>
      </p:sp>
    </p:spTree>
    <p:extLst>
      <p:ext uri="{BB962C8B-B14F-4D97-AF65-F5344CB8AC3E}">
        <p14:creationId xmlns:p14="http://schemas.microsoft.com/office/powerpoint/2010/main" val="3408599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45518C1-EACF-2BAE-C7C0-7EAD1D6FC07A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F3DF19-3C11-417C-2280-E07AB0A87866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파이프라인 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E21F67-3632-D1F5-EEAD-9590FE77A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9A65FE-F06D-B5B2-1FE8-DDDF3800DBE3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E609FC-9AC0-7220-57F7-D8DA912E766A}"/>
              </a:ext>
            </a:extLst>
          </p:cNvPr>
          <p:cNvSpPr/>
          <p:nvPr/>
        </p:nvSpPr>
        <p:spPr>
          <a:xfrm>
            <a:off x="840170" y="2133598"/>
            <a:ext cx="2367280" cy="3820123"/>
          </a:xfrm>
          <a:prstGeom prst="roundRect">
            <a:avLst/>
          </a:prstGeom>
          <a:solidFill>
            <a:srgbClr val="925BE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6FC2410-092E-48E8-F2DF-C9EE27F88391}"/>
              </a:ext>
            </a:extLst>
          </p:cNvPr>
          <p:cNvSpPr/>
          <p:nvPr/>
        </p:nvSpPr>
        <p:spPr>
          <a:xfrm>
            <a:off x="4585328" y="2133597"/>
            <a:ext cx="2367280" cy="2519671"/>
          </a:xfrm>
          <a:prstGeom prst="roundRect">
            <a:avLst/>
          </a:prstGeom>
          <a:solidFill>
            <a:srgbClr val="925BE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6BE31-62FE-F075-0C18-B35163124BEE}"/>
              </a:ext>
            </a:extLst>
          </p:cNvPr>
          <p:cNvSpPr txBox="1"/>
          <p:nvPr/>
        </p:nvSpPr>
        <p:spPr>
          <a:xfrm>
            <a:off x="1380478" y="3675384"/>
            <a:ext cx="128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19050">
                  <a:noFill/>
                </a:ln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URL</a:t>
            </a:r>
            <a:endParaRPr lang="ko-KR" altLang="en-US" sz="2800" dirty="0">
              <a:ln w="19050">
                <a:noFill/>
              </a:ln>
              <a:solidFill>
                <a:sysClr val="windowText" lastClr="000000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8D8A22-58B7-30D2-2875-6D76B6D24FD6}"/>
              </a:ext>
            </a:extLst>
          </p:cNvPr>
          <p:cNvSpPr txBox="1"/>
          <p:nvPr/>
        </p:nvSpPr>
        <p:spPr>
          <a:xfrm>
            <a:off x="3538546" y="3401960"/>
            <a:ext cx="72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title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5E8823-0A8A-AF8A-D5B2-A358D61361C4}"/>
              </a:ext>
            </a:extLst>
          </p:cNvPr>
          <p:cNvSpPr txBox="1"/>
          <p:nvPr/>
        </p:nvSpPr>
        <p:spPr>
          <a:xfrm>
            <a:off x="3526132" y="3722590"/>
            <a:ext cx="72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text</a:t>
            </a:r>
            <a:endParaRPr lang="ko-KR" altLang="en-US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7855625-E05D-1EA2-44EB-B2BD9F173A94}"/>
              </a:ext>
            </a:extLst>
          </p:cNvPr>
          <p:cNvSpPr/>
          <p:nvPr/>
        </p:nvSpPr>
        <p:spPr>
          <a:xfrm rot="5400000">
            <a:off x="3540738" y="4198767"/>
            <a:ext cx="715692" cy="563557"/>
          </a:xfrm>
          <a:prstGeom prst="triangle">
            <a:avLst/>
          </a:prstGeom>
          <a:noFill/>
          <a:ln w="28575">
            <a:solidFill>
              <a:srgbClr val="006EC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B2B87-D4E6-C18E-AE70-C375E4633586}"/>
              </a:ext>
            </a:extLst>
          </p:cNvPr>
          <p:cNvSpPr txBox="1"/>
          <p:nvPr/>
        </p:nvSpPr>
        <p:spPr>
          <a:xfrm>
            <a:off x="3168176" y="3111227"/>
            <a:ext cx="146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crawling</a:t>
            </a:r>
            <a:endParaRPr lang="ko-KR" altLang="en-US" spc="-15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AE732-DA43-ED78-7FD2-E6F6061CAC69}"/>
              </a:ext>
            </a:extLst>
          </p:cNvPr>
          <p:cNvSpPr txBox="1"/>
          <p:nvPr/>
        </p:nvSpPr>
        <p:spPr>
          <a:xfrm>
            <a:off x="4700973" y="2979056"/>
            <a:ext cx="2097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Text-to-Text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Large Language Model</a:t>
            </a: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Fine Tuning</a:t>
            </a:r>
            <a:endParaRPr lang="ko-KR" altLang="en-US" sz="1600" dirty="0">
              <a:solidFill>
                <a:sysClr val="windowText" lastClr="000000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D6D0380F-8767-2371-E0A9-FE5539DE5642}"/>
              </a:ext>
            </a:extLst>
          </p:cNvPr>
          <p:cNvSpPr/>
          <p:nvPr/>
        </p:nvSpPr>
        <p:spPr>
          <a:xfrm rot="5400000">
            <a:off x="7177156" y="4198768"/>
            <a:ext cx="715692" cy="563557"/>
          </a:xfrm>
          <a:prstGeom prst="triangle">
            <a:avLst/>
          </a:prstGeom>
          <a:noFill/>
          <a:ln w="28575">
            <a:solidFill>
              <a:srgbClr val="006ECD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9430BA-AC89-E453-0B43-CB10714E2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 bwMode="auto">
          <a:xfrm>
            <a:off x="8136647" y="1784237"/>
            <a:ext cx="3541808" cy="45440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135468A-89AF-77B6-4B38-9CBCDE7564E0}"/>
              </a:ext>
            </a:extLst>
          </p:cNvPr>
          <p:cNvSpPr/>
          <p:nvPr/>
        </p:nvSpPr>
        <p:spPr>
          <a:xfrm>
            <a:off x="4585328" y="4838392"/>
            <a:ext cx="2367280" cy="1086655"/>
          </a:xfrm>
          <a:prstGeom prst="roundRect">
            <a:avLst>
              <a:gd name="adj" fmla="val 34432"/>
            </a:avLst>
          </a:prstGeom>
          <a:solidFill>
            <a:srgbClr val="925BEE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DDEEAC-001D-ED58-4AE2-732D02C109A1}"/>
              </a:ext>
            </a:extLst>
          </p:cNvPr>
          <p:cNvSpPr txBox="1"/>
          <p:nvPr/>
        </p:nvSpPr>
        <p:spPr>
          <a:xfrm>
            <a:off x="4738815" y="4994894"/>
            <a:ext cx="2097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기사 요약</a:t>
            </a:r>
            <a:endParaRPr lang="en-US" altLang="ko-KR" sz="1600" dirty="0">
              <a:solidFill>
                <a:sysClr val="windowText" lastClr="000000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빈출 단어 빈도 수</a:t>
            </a:r>
            <a:endParaRPr lang="en-US" altLang="ko-KR" sz="1600" dirty="0">
              <a:solidFill>
                <a:sysClr val="windowText" lastClr="000000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Module</a:t>
            </a:r>
            <a:endParaRPr lang="ko-KR" altLang="en-US" sz="1600" dirty="0">
              <a:solidFill>
                <a:sysClr val="windowText" lastClr="000000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872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45518C1-EACF-2BAE-C7C0-7EAD1D6FC07A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F3DF19-3C11-417C-2280-E07AB0A87866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데이터 수집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39D58-FF0F-71C4-950B-1D263D086828}"/>
              </a:ext>
            </a:extLst>
          </p:cNvPr>
          <p:cNvSpPr txBox="1"/>
          <p:nvPr/>
        </p:nvSpPr>
        <p:spPr>
          <a:xfrm>
            <a:off x="3405972" y="4600570"/>
            <a:ext cx="512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AI </a:t>
            </a:r>
            <a:r>
              <a:rPr lang="ko-KR" altLang="en-US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허브</a:t>
            </a:r>
            <a:r>
              <a:rPr lang="en-US" altLang="ko-KR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, </a:t>
            </a:r>
            <a:r>
              <a:rPr lang="ko-KR" altLang="en-US" sz="2400" dirty="0" err="1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낚시성</a:t>
            </a:r>
            <a:r>
              <a:rPr lang="ko-KR" altLang="en-US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기사 탐지 데이터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BDB5C4-84E3-1AFB-02BE-383134B9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2" y="1917685"/>
            <a:ext cx="5777373" cy="2224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583219-A69C-FC4C-A71E-CB54F200C578}"/>
              </a:ext>
            </a:extLst>
          </p:cNvPr>
          <p:cNvSpPr txBox="1"/>
          <p:nvPr/>
        </p:nvSpPr>
        <p:spPr>
          <a:xfrm>
            <a:off x="2645063" y="5289876"/>
            <a:ext cx="6901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데이터 크기 </a:t>
            </a:r>
            <a:r>
              <a:rPr lang="en-US" altLang="ko-KR" sz="2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: 733,427 rows, 15 columns</a:t>
            </a:r>
            <a:endParaRPr lang="ko-KR" altLang="en-US" sz="2400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E21F67-3632-D1F5-EEAD-9590FE77A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9A65FE-F06D-B5B2-1FE8-DDDF3800DBE3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8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72311F9-DACE-8C03-ECAA-C1F60C137DB9}"/>
              </a:ext>
            </a:extLst>
          </p:cNvPr>
          <p:cNvSpPr/>
          <p:nvPr/>
        </p:nvSpPr>
        <p:spPr>
          <a:xfrm>
            <a:off x="5799840" y="4296089"/>
            <a:ext cx="1784602" cy="963490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F0F2BF8-7321-C419-5BA5-29BBC93FBEB1}"/>
              </a:ext>
            </a:extLst>
          </p:cNvPr>
          <p:cNvSpPr/>
          <p:nvPr/>
        </p:nvSpPr>
        <p:spPr>
          <a:xfrm>
            <a:off x="2371600" y="4285929"/>
            <a:ext cx="1308619" cy="963490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FF0BB3D-F196-4072-5983-E3F2065E5B77}"/>
              </a:ext>
            </a:extLst>
          </p:cNvPr>
          <p:cNvSpPr/>
          <p:nvPr/>
        </p:nvSpPr>
        <p:spPr>
          <a:xfrm>
            <a:off x="9657984" y="3106336"/>
            <a:ext cx="1774802" cy="963490"/>
          </a:xfrm>
          <a:prstGeom prst="roundRect">
            <a:avLst/>
          </a:prstGeom>
          <a:solidFill>
            <a:srgbClr val="925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0BB1C9-D37C-B05B-0F52-9AA9A815647B}"/>
              </a:ext>
            </a:extLst>
          </p:cNvPr>
          <p:cNvSpPr/>
          <p:nvPr/>
        </p:nvSpPr>
        <p:spPr>
          <a:xfrm>
            <a:off x="6383031" y="3106336"/>
            <a:ext cx="1308619" cy="963490"/>
          </a:xfrm>
          <a:prstGeom prst="roundRect">
            <a:avLst/>
          </a:prstGeom>
          <a:solidFill>
            <a:srgbClr val="925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F0D69E3-B8A0-56D8-B453-E2FAA1A0743E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EDA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전처리</a:t>
            </a:r>
            <a:endParaRPr lang="ko-KR" altLang="en-US" sz="40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600E0E-EAC2-7042-4B25-A7801E6F70EF}"/>
              </a:ext>
            </a:extLst>
          </p:cNvPr>
          <p:cNvGrpSpPr/>
          <p:nvPr/>
        </p:nvGrpSpPr>
        <p:grpSpPr>
          <a:xfrm>
            <a:off x="711199" y="2082466"/>
            <a:ext cx="10972800" cy="3804948"/>
            <a:chOff x="558800" y="2004015"/>
            <a:chExt cx="10972800" cy="38049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D1D48-B619-8BF9-CB80-7E3D9F8B8BDB}"/>
                </a:ext>
              </a:extLst>
            </p:cNvPr>
            <p:cNvSpPr txBox="1"/>
            <p:nvPr/>
          </p:nvSpPr>
          <p:spPr>
            <a:xfrm>
              <a:off x="810015" y="3058365"/>
              <a:ext cx="1028699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</a:t>
              </a:r>
              <a:r>
                <a:rPr lang="ko-KR" altLang="en-US" b="1" dirty="0">
                  <a:solidFill>
                    <a:srgbClr val="925BEE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</a:t>
              </a:r>
              <a:r>
                <a:rPr lang="en-US" altLang="ko-KR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ID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newsID</a:t>
              </a:r>
              <a:r>
                <a:rPr lang="en-US" altLang="ko-KR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FF929E-E3E5-33E3-2364-392D92FE1784}"/>
                </a:ext>
              </a:extLst>
            </p:cNvPr>
            <p:cNvSpPr txBox="1"/>
            <p:nvPr/>
          </p:nvSpPr>
          <p:spPr>
            <a:xfrm>
              <a:off x="1995624" y="3058365"/>
              <a:ext cx="1838129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카테고리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newsCategory</a:t>
              </a:r>
              <a:r>
                <a:rPr lang="en-US" altLang="ko-KR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6B20D1-7A16-A6E5-B9C6-ED7994C13429}"/>
                </a:ext>
              </a:extLst>
            </p:cNvPr>
            <p:cNvSpPr txBox="1"/>
            <p:nvPr/>
          </p:nvSpPr>
          <p:spPr>
            <a:xfrm>
              <a:off x="3990663" y="3058365"/>
              <a:ext cx="2083059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하위 카테고리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newsSubcategory</a:t>
              </a:r>
              <a:r>
                <a:rPr lang="en-US" altLang="ko-KR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D2F278-5246-7809-7332-D3AA10FDF113}"/>
                </a:ext>
              </a:extLst>
            </p:cNvPr>
            <p:cNvSpPr txBox="1"/>
            <p:nvPr/>
          </p:nvSpPr>
          <p:spPr>
            <a:xfrm>
              <a:off x="6230632" y="3012199"/>
              <a:ext cx="1308619" cy="932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제목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newsTitle</a:t>
              </a:r>
              <a:endParaRPr lang="en-US" altLang="ko-KR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DEC7C2-E0B1-334E-F2B8-2A9F69C43D1F}"/>
                </a:ext>
              </a:extLst>
            </p:cNvPr>
            <p:cNvSpPr txBox="1"/>
            <p:nvPr/>
          </p:nvSpPr>
          <p:spPr>
            <a:xfrm>
              <a:off x="7696161" y="3058365"/>
              <a:ext cx="1681842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부제목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newsSubTitle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F0855F-76EC-B387-B6F4-DC84E0F8710E}"/>
                </a:ext>
              </a:extLst>
            </p:cNvPr>
            <p:cNvSpPr txBox="1"/>
            <p:nvPr/>
          </p:nvSpPr>
          <p:spPr>
            <a:xfrm>
              <a:off x="9534913" y="3012199"/>
              <a:ext cx="1666292" cy="932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본문</a:t>
              </a:r>
              <a:endParaRPr lang="en-US" altLang="ko-KR" sz="20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newsContent</a:t>
              </a:r>
              <a:endParaRPr lang="en-US" altLang="ko-KR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2151-92C7-C329-6ABA-872898412C20}"/>
                </a:ext>
              </a:extLst>
            </p:cNvPr>
            <p:cNvSpPr txBox="1"/>
            <p:nvPr/>
          </p:nvSpPr>
          <p:spPr>
            <a:xfrm>
              <a:off x="810015" y="4217638"/>
              <a:ext cx="1170992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세부 번호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partNum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503B66-B30D-DC56-8486-F4928DFA05F6}"/>
                </a:ext>
              </a:extLst>
            </p:cNvPr>
            <p:cNvSpPr txBox="1"/>
            <p:nvPr/>
          </p:nvSpPr>
          <p:spPr>
            <a:xfrm>
              <a:off x="2159719" y="4171472"/>
              <a:ext cx="1427584" cy="932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용도 유형</a:t>
              </a:r>
              <a:endParaRPr lang="en-US" altLang="ko-KR" sz="20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useType</a:t>
              </a:r>
              <a:endParaRPr lang="en-US" altLang="ko-KR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9808D8-293A-FAF5-9B73-5A09E412E2E2}"/>
                </a:ext>
              </a:extLst>
            </p:cNvPr>
            <p:cNvSpPr txBox="1"/>
            <p:nvPr/>
          </p:nvSpPr>
          <p:spPr>
            <a:xfrm>
              <a:off x="3766015" y="4217638"/>
              <a:ext cx="1666292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처리 유형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processType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D4C567-139C-8DD3-9213-810B4BD3C44F}"/>
                </a:ext>
              </a:extLst>
            </p:cNvPr>
            <p:cNvSpPr txBox="1"/>
            <p:nvPr/>
          </p:nvSpPr>
          <p:spPr>
            <a:xfrm>
              <a:off x="5611019" y="4194555"/>
              <a:ext cx="1821024" cy="932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처리 패턴</a:t>
              </a:r>
              <a:endParaRPr lang="en-US" altLang="ko-KR" sz="20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chemeClr val="bg1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processPattern</a:t>
              </a:r>
              <a:endParaRPr lang="en-US" altLang="ko-KR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F8F5F3-E944-C254-7A30-44E6287CA913}"/>
                </a:ext>
              </a:extLst>
            </p:cNvPr>
            <p:cNvSpPr txBox="1"/>
            <p:nvPr/>
          </p:nvSpPr>
          <p:spPr>
            <a:xfrm>
              <a:off x="7610755" y="4217638"/>
              <a:ext cx="1588536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처리 수준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processLevel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E4DF11-9AA6-06A9-4690-A88FBE9727D4}"/>
                </a:ext>
              </a:extLst>
            </p:cNvPr>
            <p:cNvSpPr txBox="1"/>
            <p:nvPr/>
          </p:nvSpPr>
          <p:spPr>
            <a:xfrm>
              <a:off x="9378003" y="4217638"/>
              <a:ext cx="1821024" cy="885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문장 수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sentenceCount</a:t>
              </a:r>
              <a:endParaRPr lang="en-US" altLang="ko-KR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E4C554F-A523-D980-7E0F-E4C92C0ADAA5}"/>
                </a:ext>
              </a:extLst>
            </p:cNvPr>
            <p:cNvSpPr/>
            <p:nvPr/>
          </p:nvSpPr>
          <p:spPr>
            <a:xfrm>
              <a:off x="558800" y="2348213"/>
              <a:ext cx="10972800" cy="3460750"/>
            </a:xfrm>
            <a:prstGeom prst="roundRect">
              <a:avLst/>
            </a:prstGeom>
            <a:noFill/>
            <a:ln>
              <a:solidFill>
                <a:srgbClr val="006E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C39D58-FF0F-71C4-950B-1D263D086828}"/>
                </a:ext>
              </a:extLst>
            </p:cNvPr>
            <p:cNvSpPr txBox="1"/>
            <p:nvPr/>
          </p:nvSpPr>
          <p:spPr>
            <a:xfrm>
              <a:off x="2739502" y="2004015"/>
              <a:ext cx="6712994" cy="59638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학습에 필요한 </a:t>
              </a:r>
              <a:r>
                <a:rPr lang="en-US" altLang="ko-KR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Feature</a:t>
              </a:r>
              <a:r>
                <a: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 사용</a:t>
              </a:r>
              <a:endPara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13E4A5-6AF4-D017-EC26-64C0B6265FE0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CC5666A-3765-BA57-1B27-0F5168784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097523-F453-C77D-375D-D0FC79680E8C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1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>
            <a:extLst>
              <a:ext uri="{FF2B5EF4-FFF2-40B4-BE49-F238E27FC236}">
                <a16:creationId xmlns:a16="http://schemas.microsoft.com/office/drawing/2014/main" id="{4B6E157B-FAE6-F6EC-88BC-78629441FEA0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EDA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전처리</a:t>
            </a:r>
            <a:endParaRPr lang="ko-KR" altLang="en-US" sz="40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2BDDF-CC9A-C5BD-1823-848B57924DB7}"/>
              </a:ext>
            </a:extLst>
          </p:cNvPr>
          <p:cNvSpPr txBox="1"/>
          <p:nvPr/>
        </p:nvSpPr>
        <p:spPr>
          <a:xfrm>
            <a:off x="1520188" y="1994273"/>
            <a:ext cx="915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기사부제목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(‘</a:t>
            </a:r>
            <a:r>
              <a:rPr lang="en-US" altLang="ko-KR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newsSubTitle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’) NULL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인 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ROWS 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삭제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406A3C-64B1-AFC7-B811-40892149F913}"/>
              </a:ext>
            </a:extLst>
          </p:cNvPr>
          <p:cNvSpPr txBox="1"/>
          <p:nvPr/>
        </p:nvSpPr>
        <p:spPr>
          <a:xfrm>
            <a:off x="1520188" y="2850561"/>
            <a:ext cx="915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낚시성기사유형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(‘</a:t>
            </a:r>
            <a:r>
              <a:rPr lang="en-US" altLang="ko-KR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processPattern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’)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코드 이름 변경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A8AD6BA3-18E4-ACB4-AB4B-023006CA6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47140"/>
              </p:ext>
            </p:extLst>
          </p:nvPr>
        </p:nvGraphicFramePr>
        <p:xfrm>
          <a:off x="1956294" y="3453384"/>
          <a:ext cx="82794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2590">
                  <a:extLst>
                    <a:ext uri="{9D8B030D-6E8A-4147-A177-3AD203B41FA5}">
                      <a16:colId xmlns:a16="http://schemas.microsoft.com/office/drawing/2014/main" val="1753553905"/>
                    </a:ext>
                  </a:extLst>
                </a:gridCol>
                <a:gridCol w="3141410">
                  <a:extLst>
                    <a:ext uri="{9D8B030D-6E8A-4147-A177-3AD203B41FA5}">
                      <a16:colId xmlns:a16="http://schemas.microsoft.com/office/drawing/2014/main" val="4251850712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962281127"/>
                    </a:ext>
                  </a:extLst>
                </a:gridCol>
                <a:gridCol w="3293810">
                  <a:extLst>
                    <a:ext uri="{9D8B030D-6E8A-4147-A177-3AD203B41FA5}">
                      <a16:colId xmlns:a16="http://schemas.microsoft.com/office/drawing/2014/main" val="2099571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11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의문 유발형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부호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12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의문 유발형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(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은닉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)</a:t>
                      </a:r>
                      <a:endParaRPr lang="ko-KR" altLang="en-US" sz="1800" b="0" kern="1200" dirty="0">
                        <a:solidFill>
                          <a:schemeClr val="tx1"/>
                        </a:solidFill>
                        <a:effectLst/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28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13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선정표현 사용형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14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속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어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줄임말 사용형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69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15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사실 과대 표현형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16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의도적 주어 왜곡형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4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21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상품 판매정보 노출 광고형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22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부동산 판매정보 노출 광고형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23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서비스 판매정보 노출 광고형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24</a:t>
                      </a:r>
                      <a:endParaRPr lang="ko-KR" altLang="en-US" b="0" dirty="0">
                        <a:solidFill>
                          <a:schemeClr val="bg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의도적 상황 왜곡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/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전환형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27283"/>
                  </a:ext>
                </a:extLst>
              </a:tr>
            </a:tbl>
          </a:graphicData>
        </a:graphic>
      </p:graphicFrame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038852A-37C9-DEE4-ACAE-47D66F61EBDE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D4A7A93E-DCB6-E62F-C5F6-58B58AB8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E1F57B2-D0B4-4BCA-D7E4-2669AE17A2E2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60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5783BA84-4D4A-FA16-2283-4D765591ABB2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EDA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전처리</a:t>
            </a:r>
            <a:endParaRPr lang="ko-KR" altLang="en-US" sz="40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DC9F7EA-EFC3-7A3E-DBEB-1D89EB00CB35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97ADC9E-4074-37D5-6881-3BCE483F1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8A67D4-9661-D775-8D97-F95C4FC075E8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E955DD-7113-5DB9-E926-608BC69E6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951" y="1529780"/>
            <a:ext cx="6856962" cy="50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7FBFF2A5-AD9A-9A30-8BF3-AB6A58D78A45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EDA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및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전처리</a:t>
            </a:r>
            <a:endParaRPr lang="ko-KR" altLang="en-US" sz="40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554545-2C1B-1BC3-B48F-2ED3ACA852EE}"/>
              </a:ext>
            </a:extLst>
          </p:cNvPr>
          <p:cNvGrpSpPr/>
          <p:nvPr/>
        </p:nvGrpSpPr>
        <p:grpSpPr>
          <a:xfrm>
            <a:off x="362388" y="1680387"/>
            <a:ext cx="11530247" cy="4376748"/>
            <a:chOff x="355600" y="1679881"/>
            <a:chExt cx="11530247" cy="437674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24A35F7-3AE9-E14D-858F-958D08F2E697}"/>
                </a:ext>
              </a:extLst>
            </p:cNvPr>
            <p:cNvGrpSpPr/>
            <p:nvPr/>
          </p:nvGrpSpPr>
          <p:grpSpPr>
            <a:xfrm>
              <a:off x="355600" y="2087373"/>
              <a:ext cx="11530247" cy="3969256"/>
              <a:chOff x="-2878185" y="2094073"/>
              <a:chExt cx="14497107" cy="490784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6581F87-C1D1-6FB0-FDA4-32E53DA2A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8441" y="2094073"/>
                <a:ext cx="3670481" cy="490784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4D3EDD3-86D6-FEFD-B59D-93C61000C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78185" y="2132997"/>
                <a:ext cx="11592560" cy="4848204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2A0B54-FE4A-78A4-854D-A664B5593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7972" y="1679881"/>
              <a:ext cx="2548702" cy="631537"/>
            </a:xfrm>
            <a:prstGeom prst="rect">
              <a:avLst/>
            </a:prstGeom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486B791-F086-9216-4336-B942C51D8F20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BC452165-05C0-3CDC-2B13-F44C30141D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153592-C4DD-DCF4-519F-89F5F5423AD1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9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8C37E741-3926-7B0C-EC93-3606A371CE1D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훈련 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218A98C-64E3-C274-A967-A2CDB565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05495"/>
              </p:ext>
            </p:extLst>
          </p:nvPr>
        </p:nvGraphicFramePr>
        <p:xfrm>
          <a:off x="906416" y="1507845"/>
          <a:ext cx="10379165" cy="1327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8294">
                  <a:extLst>
                    <a:ext uri="{9D8B030D-6E8A-4147-A177-3AD203B41FA5}">
                      <a16:colId xmlns:a16="http://schemas.microsoft.com/office/drawing/2014/main" val="3723067974"/>
                    </a:ext>
                  </a:extLst>
                </a:gridCol>
                <a:gridCol w="2607330">
                  <a:extLst>
                    <a:ext uri="{9D8B030D-6E8A-4147-A177-3AD203B41FA5}">
                      <a16:colId xmlns:a16="http://schemas.microsoft.com/office/drawing/2014/main" val="3416431311"/>
                    </a:ext>
                  </a:extLst>
                </a:gridCol>
                <a:gridCol w="3567767">
                  <a:extLst>
                    <a:ext uri="{9D8B030D-6E8A-4147-A177-3AD203B41FA5}">
                      <a16:colId xmlns:a16="http://schemas.microsoft.com/office/drawing/2014/main" val="3465490617"/>
                    </a:ext>
                  </a:extLst>
                </a:gridCol>
                <a:gridCol w="2845774">
                  <a:extLst>
                    <a:ext uri="{9D8B030D-6E8A-4147-A177-3AD203B41FA5}">
                      <a16:colId xmlns:a16="http://schemas.microsoft.com/office/drawing/2014/main" val="2813633221"/>
                    </a:ext>
                  </a:extLst>
                </a:gridCol>
              </a:tblGrid>
              <a:tr h="66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1 trial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제목 Medium" panose="00000600000000000000" pitchFamily="2" charset="-127"/>
                        <a:ea typeface="CJ ONLYONE NEW 제목 Medium" panose="00000600000000000000" pitchFamily="2" charset="-127"/>
                      </a:endParaRPr>
                    </a:p>
                  </a:txBody>
                  <a:tcPr anchor="ctr">
                    <a:solidFill>
                      <a:srgbClr val="2FA1FF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LLaMa2 7B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12.8B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크기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10,853 rows(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기존 데이터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5%)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모델 선정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142457"/>
                  </a:ext>
                </a:extLst>
              </a:tr>
              <a:tr h="66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2 trial</a:t>
                      </a:r>
                      <a:endParaRPr lang="ko-KR" altLang="en-US" dirty="0">
                        <a:latin typeface="CJ ONLYONE NEW 제목 Medium" panose="00000600000000000000" pitchFamily="2" charset="-127"/>
                        <a:ea typeface="CJ ONLYONE NEW 제목 Medium" panose="00000600000000000000" pitchFamily="2" charset="-127"/>
                      </a:endParaRPr>
                    </a:p>
                  </a:txBody>
                  <a:tcPr anchor="ctr">
                    <a:solidFill>
                      <a:srgbClr val="2FA1FF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ko 12.8B, 5.8B</a:t>
                      </a:r>
                      <a:endParaRPr lang="ko-KR" altLang="en-US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크기</a:t>
                      </a:r>
                      <a:endParaRPr lang="en-US" altLang="ko-KR" sz="1600" b="1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12,000 rows (</a:t>
                      </a:r>
                      <a:r>
                        <a:rPr lang="ko-KR" altLang="en-US" sz="160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각 유형별로 </a:t>
                      </a:r>
                      <a:r>
                        <a:rPr lang="en-US" altLang="ko-KR" sz="160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1,000</a:t>
                      </a:r>
                      <a:r>
                        <a:rPr lang="ko-KR" altLang="en-US" sz="160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개씩</a:t>
                      </a:r>
                      <a:r>
                        <a:rPr lang="en-US" altLang="ko-KR" sz="160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)</a:t>
                      </a:r>
                      <a:endParaRPr lang="ko-KR" altLang="en-US" sz="1600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조정</a:t>
                      </a:r>
                      <a:endParaRPr lang="en-US" altLang="ko-KR" sz="1800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60650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A551B8-2DCB-4B53-7025-D985714F982F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9350464-5732-A117-9EB1-09BFE2820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1D4780-D3C3-1D30-12DA-B281A640962B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F2C0CCB-7CA2-522B-5F4A-1C45390BC7B0}"/>
              </a:ext>
            </a:extLst>
          </p:cNvPr>
          <p:cNvGrpSpPr/>
          <p:nvPr/>
        </p:nvGrpSpPr>
        <p:grpSpPr>
          <a:xfrm>
            <a:off x="765135" y="2987212"/>
            <a:ext cx="5018887" cy="3376152"/>
            <a:chOff x="998724" y="3039976"/>
            <a:chExt cx="4705963" cy="31656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AABD86-8F7A-77DD-EAA6-8958C3BFF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724" y="3148993"/>
              <a:ext cx="4705963" cy="29984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FA72327-CF4F-DC7A-361B-F1657B47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9193" y="5999869"/>
              <a:ext cx="640135" cy="20575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004E5BA-1C82-A0D3-543F-43318698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0037" y="3039976"/>
              <a:ext cx="3749365" cy="281964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8CEC4F-1E3B-4364-E996-581FD1059C69}"/>
              </a:ext>
            </a:extLst>
          </p:cNvPr>
          <p:cNvGrpSpPr/>
          <p:nvPr/>
        </p:nvGrpSpPr>
        <p:grpSpPr>
          <a:xfrm>
            <a:off x="6076821" y="2976853"/>
            <a:ext cx="5379965" cy="3410865"/>
            <a:chOff x="5815923" y="2973385"/>
            <a:chExt cx="5098222" cy="323224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9D5DD3-E7C0-DF4E-B76C-21CF9C4C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7772" y="3113950"/>
              <a:ext cx="4785517" cy="299841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629E2A1-E200-3ACE-F9A1-869E989D6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6633" y="5999869"/>
              <a:ext cx="640135" cy="20575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28EF2D2-C21F-B6CD-2C6F-BBDE461E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5923" y="2973385"/>
              <a:ext cx="5098222" cy="297206"/>
            </a:xfrm>
            <a:prstGeom prst="rect">
              <a:avLst/>
            </a:prstGeom>
          </p:spPr>
        </p:pic>
      </p:grp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B196E32-13C3-4196-0D76-ACF97A6345B0}"/>
              </a:ext>
            </a:extLst>
          </p:cNvPr>
          <p:cNvSpPr/>
          <p:nvPr/>
        </p:nvSpPr>
        <p:spPr>
          <a:xfrm rot="5400000">
            <a:off x="5748509" y="4628334"/>
            <a:ext cx="435535" cy="148086"/>
          </a:xfrm>
          <a:prstGeom prst="triangle">
            <a:avLst/>
          </a:prstGeom>
          <a:solidFill>
            <a:srgbClr val="925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2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8C37E741-3926-7B0C-EC93-3606A371CE1D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훈련 과정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218A98C-64E3-C274-A967-A2CDB5655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00969"/>
              </p:ext>
            </p:extLst>
          </p:nvPr>
        </p:nvGraphicFramePr>
        <p:xfrm>
          <a:off x="920533" y="1496060"/>
          <a:ext cx="10379165" cy="13272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8294">
                  <a:extLst>
                    <a:ext uri="{9D8B030D-6E8A-4147-A177-3AD203B41FA5}">
                      <a16:colId xmlns:a16="http://schemas.microsoft.com/office/drawing/2014/main" val="3723067974"/>
                    </a:ext>
                  </a:extLst>
                </a:gridCol>
                <a:gridCol w="2607330">
                  <a:extLst>
                    <a:ext uri="{9D8B030D-6E8A-4147-A177-3AD203B41FA5}">
                      <a16:colId xmlns:a16="http://schemas.microsoft.com/office/drawing/2014/main" val="3416431311"/>
                    </a:ext>
                  </a:extLst>
                </a:gridCol>
                <a:gridCol w="2471461">
                  <a:extLst>
                    <a:ext uri="{9D8B030D-6E8A-4147-A177-3AD203B41FA5}">
                      <a16:colId xmlns:a16="http://schemas.microsoft.com/office/drawing/2014/main" val="3465490617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813633221"/>
                    </a:ext>
                  </a:extLst>
                </a:gridCol>
              </a:tblGrid>
              <a:tr h="66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3 trial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제목 Medium" panose="00000600000000000000" pitchFamily="2" charset="-127"/>
                        <a:ea typeface="CJ ONLYONE NEW 제목 Medium" panose="00000600000000000000" pitchFamily="2" charset="-127"/>
                      </a:endParaRPr>
                    </a:p>
                  </a:txBody>
                  <a:tcPr anchor="ctr">
                    <a:solidFill>
                      <a:srgbClr val="2FA1FF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ko 5.8B, 1.3B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크기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12,000 rows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학습률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 조정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모델 사이즈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별 테스트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250000"/>
                  </a:ext>
                </a:extLst>
              </a:tr>
              <a:tr h="66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4 trial</a:t>
                      </a:r>
                      <a:endParaRPr lang="ko-KR" altLang="en-US" b="0" dirty="0">
                        <a:latin typeface="CJ ONLYONE NEW 제목 Medium" panose="00000600000000000000" pitchFamily="2" charset="-127"/>
                        <a:ea typeface="CJ ONLYONE NEW 제목 Medium" panose="00000600000000000000" pitchFamily="2" charset="-127"/>
                      </a:endParaRPr>
                    </a:p>
                  </a:txBody>
                  <a:tcPr anchor="ctr">
                    <a:solidFill>
                      <a:srgbClr val="2FA1FF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ko 1.3B</a:t>
                      </a:r>
                      <a:endParaRPr lang="ko-KR" altLang="en-US" b="0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크기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12,000 rows</a:t>
                      </a:r>
                      <a:endParaRPr lang="ko-KR" altLang="en-US" b="0" dirty="0"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Parameter </a:t>
                      </a:r>
                      <a:r>
                        <a:rPr lang="ko-KR" altLang="en-US" b="0" dirty="0"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조정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526582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A551B8-2DCB-4B53-7025-D985714F982F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9350464-5732-A117-9EB1-09BFE2820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1D4780-D3C3-1D30-12DA-B281A640962B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9E7CC6-6B33-02CA-B96C-62B9A13F9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622" y="3039200"/>
            <a:ext cx="3224435" cy="33931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263137-85E1-3934-1E3C-D1E605622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390" y="3021486"/>
            <a:ext cx="3296706" cy="34591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D5C784-9D0B-BF6A-B8B0-A9766AB6C557}"/>
              </a:ext>
            </a:extLst>
          </p:cNvPr>
          <p:cNvSpPr/>
          <p:nvPr/>
        </p:nvSpPr>
        <p:spPr>
          <a:xfrm>
            <a:off x="1046622" y="3911600"/>
            <a:ext cx="2052178" cy="37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0A8758-F922-9507-7E20-7EECAD1D87EF}"/>
              </a:ext>
            </a:extLst>
          </p:cNvPr>
          <p:cNvSpPr/>
          <p:nvPr/>
        </p:nvSpPr>
        <p:spPr>
          <a:xfrm>
            <a:off x="4619390" y="3911600"/>
            <a:ext cx="2052178" cy="3759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ADF28AA-FD2E-4C20-8596-27B4322DBBAE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098800" y="4099560"/>
            <a:ext cx="15205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24418F-0CEE-AC13-67F7-09939365DE5E}"/>
              </a:ext>
            </a:extLst>
          </p:cNvPr>
          <p:cNvSpPr txBox="1"/>
          <p:nvPr/>
        </p:nvSpPr>
        <p:spPr>
          <a:xfrm>
            <a:off x="7916096" y="3830320"/>
            <a:ext cx="3296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수행할 총 학습 단계 수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en-US" altLang="ko-KR" sz="20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max_steps</a:t>
            </a:r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),</a:t>
            </a:r>
          </a:p>
          <a:p>
            <a:pPr algn="ctr"/>
            <a:r>
              <a:rPr lang="ko-KR" altLang="en-US" sz="20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학습률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(</a:t>
            </a:r>
            <a:r>
              <a:rPr lang="en-US" altLang="ko-KR" sz="20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learning_rate</a:t>
            </a:r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)</a:t>
            </a:r>
          </a:p>
          <a:p>
            <a:pPr algn="ctr"/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2538115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4413380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>
            <a:off x="1063691" y="3885144"/>
            <a:ext cx="3978622" cy="3915250"/>
          </a:xfrm>
          <a:prstGeom prst="ellipse">
            <a:avLst/>
          </a:prstGeom>
          <a:solidFill>
            <a:srgbClr val="925BE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EC8FC-0510-04A0-A1AF-D47979557E2E}"/>
              </a:ext>
            </a:extLst>
          </p:cNvPr>
          <p:cNvSpPr txBox="1"/>
          <p:nvPr/>
        </p:nvSpPr>
        <p:spPr>
          <a:xfrm>
            <a:off x="5063414" y="509203"/>
            <a:ext cx="1582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 </a:t>
            </a:r>
            <a:r>
              <a:rPr lang="ko-KR" altLang="en-US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D9266-11B4-D7A0-F96F-AAAACB66BC88}"/>
              </a:ext>
            </a:extLst>
          </p:cNvPr>
          <p:cNvSpPr txBox="1"/>
          <p:nvPr/>
        </p:nvSpPr>
        <p:spPr>
          <a:xfrm>
            <a:off x="5360492" y="1032423"/>
            <a:ext cx="4655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R&amp;R</a:t>
            </a:r>
          </a:p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주제 선정 배경</a:t>
            </a:r>
          </a:p>
          <a:p>
            <a:r>
              <a:rPr lang="en-US" altLang="ko-KR" sz="20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PressPulse</a:t>
            </a:r>
            <a:r>
              <a:rPr lang="en-US" altLang="ko-KR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0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차별점</a:t>
            </a:r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목표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645706" y="636722"/>
            <a:ext cx="3387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목차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4E092C-605D-77F3-689D-A4135361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74CF6C-72C0-26EB-C908-66E643857470}"/>
              </a:ext>
            </a:extLst>
          </p:cNvPr>
          <p:cNvSpPr txBox="1"/>
          <p:nvPr/>
        </p:nvSpPr>
        <p:spPr>
          <a:xfrm>
            <a:off x="5063413" y="2261721"/>
            <a:ext cx="217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02 </a:t>
            </a:r>
            <a:r>
              <a:rPr lang="ko-KR" altLang="en-US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구축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97C83-2594-CA29-F6E4-83F338FE7E0E}"/>
              </a:ext>
            </a:extLst>
          </p:cNvPr>
          <p:cNvSpPr txBox="1"/>
          <p:nvPr/>
        </p:nvSpPr>
        <p:spPr>
          <a:xfrm>
            <a:off x="5360492" y="2784941"/>
            <a:ext cx="4655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파이프라인 설계</a:t>
            </a:r>
            <a:endParaRPr lang="en-US" altLang="ko-KR" sz="2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데이터수집</a:t>
            </a:r>
          </a:p>
          <a:p>
            <a:r>
              <a:rPr lang="en-US" altLang="ko-KR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EDA </a:t>
            </a:r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및 </a:t>
            </a:r>
            <a:r>
              <a:rPr lang="ko-KR" altLang="en-US" sz="20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전처리</a:t>
            </a:r>
            <a:endParaRPr lang="ko-KR" altLang="en-US" sz="2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학습 모델 훈련</a:t>
            </a:r>
            <a:endParaRPr lang="en-US" altLang="ko-KR" sz="2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기능확장</a:t>
            </a:r>
          </a:p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배포 </a:t>
            </a:r>
            <a:r>
              <a:rPr lang="en-US" altLang="ko-KR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 </a:t>
            </a:r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데모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19E6-E8B9-BA30-1EE0-59F2EF9AA2AD}"/>
              </a:ext>
            </a:extLst>
          </p:cNvPr>
          <p:cNvSpPr txBox="1"/>
          <p:nvPr/>
        </p:nvSpPr>
        <p:spPr>
          <a:xfrm>
            <a:off x="5063413" y="4937568"/>
            <a:ext cx="509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 </a:t>
            </a:r>
            <a:r>
              <a:rPr lang="ko-KR" altLang="en-US" sz="2800" dirty="0">
                <a:solidFill>
                  <a:srgbClr val="925BEE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결론 및 활용 방안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709FF-29CF-B4C0-BA80-DBAA723C2B0E}"/>
              </a:ext>
            </a:extLst>
          </p:cNvPr>
          <p:cNvSpPr txBox="1"/>
          <p:nvPr/>
        </p:nvSpPr>
        <p:spPr>
          <a:xfrm>
            <a:off x="5360492" y="5460788"/>
            <a:ext cx="4655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결론</a:t>
            </a:r>
            <a:endParaRPr lang="en-US" altLang="ko-KR" sz="2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r>
              <a:rPr lang="en-US" altLang="ko-KR" sz="20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PressPulse</a:t>
            </a:r>
            <a:r>
              <a:rPr lang="en-US" altLang="ko-KR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확장성 제안</a:t>
            </a:r>
            <a:endParaRPr lang="en-US" altLang="ko-KR" sz="2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72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F50ECA0F-10DA-F253-B727-13AD59FA5348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모델 훈련 과정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59DFFB-FD4C-149E-74A1-2BE3E997D53A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833B7CA-76FE-FFB1-47A7-CDB63ED4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27305D-4EE6-4E90-81EB-F1C2EAD941D3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186AB7BF-355A-6505-DF17-1C6D5E22D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572369"/>
              </p:ext>
            </p:extLst>
          </p:nvPr>
        </p:nvGraphicFramePr>
        <p:xfrm>
          <a:off x="920533" y="1654450"/>
          <a:ext cx="10379165" cy="6636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8294">
                  <a:extLst>
                    <a:ext uri="{9D8B030D-6E8A-4147-A177-3AD203B41FA5}">
                      <a16:colId xmlns:a16="http://schemas.microsoft.com/office/drawing/2014/main" val="3723067974"/>
                    </a:ext>
                  </a:extLst>
                </a:gridCol>
                <a:gridCol w="2607330">
                  <a:extLst>
                    <a:ext uri="{9D8B030D-6E8A-4147-A177-3AD203B41FA5}">
                      <a16:colId xmlns:a16="http://schemas.microsoft.com/office/drawing/2014/main" val="3416431311"/>
                    </a:ext>
                  </a:extLst>
                </a:gridCol>
                <a:gridCol w="2471461">
                  <a:extLst>
                    <a:ext uri="{9D8B030D-6E8A-4147-A177-3AD203B41FA5}">
                      <a16:colId xmlns:a16="http://schemas.microsoft.com/office/drawing/2014/main" val="3465490617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813633221"/>
                    </a:ext>
                  </a:extLst>
                </a:gridCol>
              </a:tblGrid>
              <a:tr h="6636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제목 Medium" panose="00000600000000000000" pitchFamily="2" charset="-127"/>
                          <a:ea typeface="CJ ONLYONE NEW 제목 Medium" panose="00000600000000000000" pitchFamily="2" charset="-127"/>
                        </a:rPr>
                        <a:t>trial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제목 Medium" panose="00000600000000000000" pitchFamily="2" charset="-127"/>
                        <a:ea typeface="CJ ONLYONE NEW 제목 Medium" panose="00000600000000000000" pitchFamily="2" charset="-127"/>
                      </a:endParaRPr>
                    </a:p>
                  </a:txBody>
                  <a:tcPr anchor="ctr">
                    <a:solidFill>
                      <a:srgbClr val="2FA1FF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LLaMa2 7B (</a:t>
                      </a:r>
                      <a:r>
                        <a:rPr lang="en-US" altLang="ko-KR" b="0" dirty="0" err="1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beomi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Polyglot ko 1.3B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학습 데이터 크기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12,000 rows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프롬프트 수정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Input text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특수문자 제거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65070"/>
                  </a:ext>
                </a:extLst>
              </a:tr>
            </a:tbl>
          </a:graphicData>
        </a:graphic>
      </p:graphicFrame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600ACB-CF7E-4A52-8D7A-C4664838DF00}"/>
              </a:ext>
            </a:extLst>
          </p:cNvPr>
          <p:cNvSpPr/>
          <p:nvPr/>
        </p:nvSpPr>
        <p:spPr>
          <a:xfrm>
            <a:off x="627344" y="2738891"/>
            <a:ext cx="10937310" cy="3507450"/>
          </a:xfrm>
          <a:prstGeom prst="roundRect">
            <a:avLst>
              <a:gd name="adj" fmla="val 5000"/>
            </a:avLst>
          </a:prstGeom>
          <a:noFill/>
          <a:ln w="12700">
            <a:solidFill>
              <a:srgbClr val="006E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72131D07-4A8D-BC45-EFAB-D0D68F446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64654"/>
              </p:ext>
            </p:extLst>
          </p:nvPr>
        </p:nvGraphicFramePr>
        <p:xfrm>
          <a:off x="920533" y="3113137"/>
          <a:ext cx="10379165" cy="1315074"/>
        </p:xfrm>
        <a:graphic>
          <a:graphicData uri="http://schemas.openxmlformats.org/drawingml/2006/table">
            <a:tbl>
              <a:tblPr/>
              <a:tblGrid>
                <a:gridCol w="1375627">
                  <a:extLst>
                    <a:ext uri="{9D8B030D-6E8A-4147-A177-3AD203B41FA5}">
                      <a16:colId xmlns:a16="http://schemas.microsoft.com/office/drawing/2014/main" val="3764147446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809766350"/>
                    </a:ext>
                  </a:extLst>
                </a:gridCol>
                <a:gridCol w="7408418">
                  <a:extLst>
                    <a:ext uri="{9D8B030D-6E8A-4147-A177-3AD203B41FA5}">
                      <a16:colId xmlns:a16="http://schemas.microsoft.com/office/drawing/2014/main" val="4171775685"/>
                    </a:ext>
                  </a:extLst>
                </a:gridCol>
              </a:tblGrid>
              <a:tr h="8099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Instruction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Extension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+ </a:t>
                      </a:r>
                      <a:r>
                        <a:rPr lang="el-GR" altLang="ko-KR" sz="2000" b="0" dirty="0">
                          <a:solidFill>
                            <a:schemeClr val="bg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α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effectLst/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</a:endParaRP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Pre-Instruction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(string)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판별은 입력의 기사제목과 기사내용을 분석하여 해당 기사의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낚시성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 기사 또는 정상기사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낚시기사 유형을 출력합니다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다음은 기사 제목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기사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내용를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 제공하는 입력과 짝을 이루는 판별 작업을 명령하는 지침입니다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요청을 적절하게 완료하는 응답을 작성합니다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.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endParaRP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14634"/>
                  </a:ext>
                </a:extLst>
              </a:tr>
              <a:tr h="49643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Instruction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</a:t>
                      </a:r>
                      <a:r>
                        <a:rPr lang="en-US" altLang="ko-KR" sz="1400" b="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string)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주어진 기사를 읽고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낚시성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  <a:cs typeface="+mn-cs"/>
                        </a:rPr>
                        <a:t> 기사 유무를 판별하라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8814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3E89C3A-C025-ED89-F8FB-20AD2B641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55689"/>
              </p:ext>
            </p:extLst>
          </p:nvPr>
        </p:nvGraphicFramePr>
        <p:xfrm>
          <a:off x="920533" y="4679739"/>
          <a:ext cx="10379165" cy="1376034"/>
        </p:xfrm>
        <a:graphic>
          <a:graphicData uri="http://schemas.openxmlformats.org/drawingml/2006/table">
            <a:tbl>
              <a:tblPr/>
              <a:tblGrid>
                <a:gridCol w="1375627">
                  <a:extLst>
                    <a:ext uri="{9D8B030D-6E8A-4147-A177-3AD203B41FA5}">
                      <a16:colId xmlns:a16="http://schemas.microsoft.com/office/drawing/2014/main" val="37641474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09766350"/>
                    </a:ext>
                  </a:extLst>
                </a:gridCol>
                <a:gridCol w="7377938">
                  <a:extLst>
                    <a:ext uri="{9D8B030D-6E8A-4147-A177-3AD203B41FA5}">
                      <a16:colId xmlns:a16="http://schemas.microsoft.com/office/drawing/2014/main" val="4171775685"/>
                    </a:ext>
                  </a:extLst>
                </a:gridCol>
              </a:tblGrid>
              <a:tr h="8099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Previous dataset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Input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</a:t>
                      </a:r>
                      <a:r>
                        <a:rPr lang="en-US" altLang="ko-KR" sz="1600" b="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string)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</a:rPr>
                        <a:t>기사제목</a:t>
                      </a:r>
                      <a:r>
                        <a:rPr lang="en-US" altLang="ko-KR" sz="1200" dirty="0">
                          <a:effectLst/>
                        </a:rPr>
                        <a:t>: f\"</a:t>
                      </a:r>
                      <a:r>
                        <a:rPr lang="ko-KR" altLang="en-US" sz="1200" dirty="0">
                          <a:effectLst/>
                        </a:rPr>
                        <a:t>내 통장에 웬 </a:t>
                      </a:r>
                      <a:r>
                        <a:rPr lang="en-US" altLang="ko-KR" sz="1200" dirty="0">
                          <a:effectLst/>
                        </a:rPr>
                        <a:t>15</a:t>
                      </a:r>
                      <a:r>
                        <a:rPr lang="ko-KR" altLang="en-US" sz="1200" dirty="0">
                          <a:effectLst/>
                        </a:rPr>
                        <a:t>억</a:t>
                      </a:r>
                      <a:r>
                        <a:rPr lang="en-US" altLang="ko-KR" sz="1200" dirty="0">
                          <a:effectLst/>
                        </a:rPr>
                        <a:t>\"…</a:t>
                      </a:r>
                      <a:r>
                        <a:rPr lang="ko-KR" altLang="en-US" sz="1200" dirty="0" err="1">
                          <a:effectLst/>
                        </a:rPr>
                        <a:t>오송금</a:t>
                      </a:r>
                      <a:r>
                        <a:rPr lang="ko-KR" altLang="en-US" sz="1200" dirty="0">
                          <a:effectLst/>
                        </a:rPr>
                        <a:t> 된 돈으로 호화생활 </a:t>
                      </a:r>
                      <a:r>
                        <a:rPr lang="en-US" altLang="ko-KR" sz="1200" dirty="0">
                          <a:effectLst/>
                        </a:rPr>
                        <a:t>30</a:t>
                      </a:r>
                      <a:r>
                        <a:rPr lang="ko-KR" altLang="en-US" sz="1200" dirty="0">
                          <a:effectLst/>
                        </a:rPr>
                        <a:t>대男의 최후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effectLst/>
                        </a:rPr>
                        <a:t>기사내용</a:t>
                      </a:r>
                      <a:r>
                        <a:rPr lang="en-US" altLang="ko-KR" sz="1200" dirty="0">
                          <a:effectLst/>
                        </a:rPr>
                        <a:t>: f</a:t>
                      </a:r>
                      <a:r>
                        <a:rPr lang="ko-KR" altLang="en-US" sz="1200" dirty="0">
                          <a:effectLst/>
                        </a:rPr>
                        <a:t>은행 실수로 하루아침에 백만장자가 된 남성이 징역 </a:t>
                      </a:r>
                      <a:r>
                        <a:rPr lang="en-US" altLang="ko-KR" sz="1200" dirty="0">
                          <a:effectLst/>
                        </a:rPr>
                        <a:t>6</a:t>
                      </a:r>
                      <a:r>
                        <a:rPr lang="ko-KR" altLang="en-US" sz="1200" dirty="0">
                          <a:effectLst/>
                        </a:rPr>
                        <a:t>년을 선고받아 억울함을 호소했다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최근 뉴스위크는 지난해 </a:t>
                      </a:r>
                      <a:r>
                        <a:rPr lang="en-US" altLang="ko-KR" sz="1200" dirty="0">
                          <a:effectLst/>
                        </a:rPr>
                        <a:t>6</a:t>
                      </a:r>
                      <a:r>
                        <a:rPr lang="ko-KR" altLang="en-US" sz="1200" dirty="0">
                          <a:effectLst/>
                        </a:rPr>
                        <a:t>월 러시아 </a:t>
                      </a:r>
                      <a:r>
                        <a:rPr lang="ko-KR" altLang="en-US" sz="1200" dirty="0" err="1">
                          <a:effectLst/>
                        </a:rPr>
                        <a:t>툴라에</a:t>
                      </a:r>
                      <a:r>
                        <a:rPr lang="ko-KR" altLang="en-US" sz="1200" dirty="0">
                          <a:effectLst/>
                        </a:rPr>
                        <a:t> 있는 </a:t>
                      </a:r>
                      <a:r>
                        <a:rPr lang="en-US" altLang="ko-KR" sz="1200" dirty="0">
                          <a:effectLst/>
                        </a:rPr>
                        <a:t>ATM</a:t>
                      </a:r>
                      <a:r>
                        <a:rPr lang="ko-KR" altLang="en-US" sz="1200" dirty="0">
                          <a:effectLst/>
                        </a:rPr>
                        <a:t>에서 돈을 인출하는 과정에서 통장에 </a:t>
                      </a:r>
                      <a:r>
                        <a:rPr lang="en-US" altLang="ko-KR" sz="1200" dirty="0">
                          <a:effectLst/>
                        </a:rPr>
                        <a:t>9520</a:t>
                      </a:r>
                      <a:r>
                        <a:rPr lang="ko-KR" altLang="en-US" sz="1200" dirty="0">
                          <a:effectLst/>
                        </a:rPr>
                        <a:t>만 루블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약 </a:t>
                      </a:r>
                      <a:r>
                        <a:rPr lang="en-US" altLang="ko-KR" sz="1200" dirty="0">
                          <a:effectLst/>
                        </a:rPr>
                        <a:t>14</a:t>
                      </a:r>
                      <a:r>
                        <a:rPr lang="ko-KR" altLang="en-US" sz="1200" dirty="0">
                          <a:effectLst/>
                        </a:rPr>
                        <a:t>억 </a:t>
                      </a:r>
                      <a:r>
                        <a:rPr lang="en-US" altLang="ko-KR" sz="1200" dirty="0">
                          <a:effectLst/>
                        </a:rPr>
                        <a:t>6700</a:t>
                      </a:r>
                      <a:r>
                        <a:rPr lang="ko-KR" altLang="en-US" sz="1200" dirty="0">
                          <a:effectLst/>
                        </a:rPr>
                        <a:t>만원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r>
                        <a:rPr lang="ko-KR" altLang="en-US" sz="1200" dirty="0">
                          <a:effectLst/>
                        </a:rPr>
                        <a:t>을 발견한 남성의 사연을 보도했다</a:t>
                      </a:r>
                      <a:r>
                        <a:rPr lang="en-US" altLang="ko-KR" sz="1200" dirty="0">
                          <a:effectLst/>
                        </a:rPr>
                        <a:t>. … (</a:t>
                      </a:r>
                      <a:r>
                        <a:rPr lang="ko-KR" altLang="en-US" sz="1200" dirty="0">
                          <a:effectLst/>
                        </a:rPr>
                        <a:t>후략</a:t>
                      </a:r>
                      <a:r>
                        <a:rPr lang="en-US" altLang="ko-KR" sz="1200" dirty="0">
                          <a:effectLst/>
                        </a:rPr>
                        <a:t>)</a:t>
                      </a:r>
                      <a:endParaRPr lang="en-US" altLang="ko-KR" sz="1200" b="0" dirty="0">
                        <a:effectLst/>
                      </a:endParaRP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714634"/>
                  </a:ext>
                </a:extLst>
              </a:tr>
              <a:tr h="49643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Output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(</a:t>
                      </a:r>
                      <a:r>
                        <a:rPr lang="en-US" altLang="ko-KR" sz="1600" b="0" dirty="0">
                          <a:effectLst/>
                          <a:latin typeface="CJ ONLYONE NEW 본문 Regular" panose="00000500000000000000" pitchFamily="2" charset="-127"/>
                          <a:ea typeface="CJ ONLYONE NEW 본문 Regular" panose="00000500000000000000" pitchFamily="2" charset="-127"/>
                        </a:rPr>
                        <a:t>string)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EC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</a:rPr>
                        <a:t>해당기사는 </a:t>
                      </a:r>
                      <a:r>
                        <a:rPr lang="ko-KR" altLang="en-US" sz="1200" dirty="0" err="1">
                          <a:effectLst/>
                        </a:rPr>
                        <a:t>낚시성기사입니다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  <a:r>
                        <a:rPr lang="ko-KR" altLang="en-US" sz="1200" dirty="0">
                          <a:effectLst/>
                        </a:rPr>
                        <a:t>낚시기사 유형은 의문 유발형</a:t>
                      </a:r>
                      <a:r>
                        <a:rPr lang="en-US" altLang="ko-KR" sz="1200" dirty="0">
                          <a:effectLst/>
                        </a:rPr>
                        <a:t>(</a:t>
                      </a:r>
                      <a:r>
                        <a:rPr lang="ko-KR" altLang="en-US" sz="1200" dirty="0">
                          <a:effectLst/>
                        </a:rPr>
                        <a:t>부호</a:t>
                      </a:r>
                      <a:r>
                        <a:rPr lang="en-US" altLang="ko-KR" sz="1200" dirty="0">
                          <a:effectLst/>
                        </a:rPr>
                        <a:t>) </a:t>
                      </a:r>
                      <a:r>
                        <a:rPr lang="ko-KR" altLang="en-US" sz="1200" dirty="0">
                          <a:effectLst/>
                        </a:rPr>
                        <a:t>입니다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</a:txBody>
                  <a:tcPr marL="78384" marR="78384" marT="39192" marB="39192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8814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7F1F5AB1-2BD6-F754-A127-A940409B485E}"/>
              </a:ext>
            </a:extLst>
          </p:cNvPr>
          <p:cNvSpPr txBox="1"/>
          <p:nvPr/>
        </p:nvSpPr>
        <p:spPr>
          <a:xfrm>
            <a:off x="920532" y="2605078"/>
            <a:ext cx="4535388" cy="3693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Final Dataset | </a:t>
            </a:r>
            <a:r>
              <a:rPr lang="en-US" altLang="ko-KR" sz="1400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Data-centric approach</a:t>
            </a:r>
            <a:endParaRPr lang="ko-KR" altLang="en-US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606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F50ECA0F-10DA-F253-B727-13AD59FA5348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최종 학습 모델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59DFFB-FD4C-149E-74A1-2BE3E997D53A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833B7CA-76FE-FFB1-47A7-CDB63ED4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27305D-4EE6-4E90-81EB-F1C2EAD941D3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AFC51-0CD5-A856-7065-E85B1642D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032" y="1850101"/>
            <a:ext cx="8567933" cy="458917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FF568C7-C13E-6B77-2A6D-34F093DF0F32}"/>
              </a:ext>
            </a:extLst>
          </p:cNvPr>
          <p:cNvSpPr/>
          <p:nvPr/>
        </p:nvSpPr>
        <p:spPr>
          <a:xfrm>
            <a:off x="459740" y="1412240"/>
            <a:ext cx="2537460" cy="534486"/>
          </a:xfrm>
          <a:prstGeom prst="roundRect">
            <a:avLst/>
          </a:prstGeom>
          <a:noFill/>
          <a:ln w="38100">
            <a:solidFill>
              <a:srgbClr val="006E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6EC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8793D-BEFF-2DD1-C9DA-DC3DDEE4F97B}"/>
              </a:ext>
            </a:extLst>
          </p:cNvPr>
          <p:cNvSpPr txBox="1"/>
          <p:nvPr/>
        </p:nvSpPr>
        <p:spPr>
          <a:xfrm>
            <a:off x="459740" y="1516329"/>
            <a:ext cx="2537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Polyglot ko 1.3B</a:t>
            </a:r>
            <a:endParaRPr lang="ko-KR" altLang="en-US" dirty="0">
              <a:latin typeface="CJ ONLYONE NEW 제목 Medium" panose="00000600000000000000" pitchFamily="2" charset="-127"/>
              <a:ea typeface="CJ ONLYONE NEW 제목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416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타원 28">
            <a:extLst>
              <a:ext uri="{FF2B5EF4-FFF2-40B4-BE49-F238E27FC236}">
                <a16:creationId xmlns:a16="http://schemas.microsoft.com/office/drawing/2014/main" id="{2D0C7F6C-01B1-76B2-2171-C9FF12AF03AA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기능 확장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02A85-D726-2A1F-72BD-7641C0766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41" t="45063" r="2342" b="38475"/>
          <a:stretch/>
        </p:blipFill>
        <p:spPr>
          <a:xfrm>
            <a:off x="1583957" y="2065986"/>
            <a:ext cx="8704162" cy="18394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7E5CDA-4F75-8F87-A374-786FB3761F1C}"/>
              </a:ext>
            </a:extLst>
          </p:cNvPr>
          <p:cNvGrpSpPr/>
          <p:nvPr/>
        </p:nvGrpSpPr>
        <p:grpSpPr>
          <a:xfrm>
            <a:off x="709222" y="1556735"/>
            <a:ext cx="2205495" cy="503848"/>
            <a:chOff x="811957" y="1826951"/>
            <a:chExt cx="1809945" cy="50384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33B843A-0AE8-0B6B-6AA1-EA9BFDE31CCC}"/>
                </a:ext>
              </a:extLst>
            </p:cNvPr>
            <p:cNvSpPr/>
            <p:nvPr/>
          </p:nvSpPr>
          <p:spPr>
            <a:xfrm>
              <a:off x="811957" y="1826951"/>
              <a:ext cx="1809945" cy="503848"/>
            </a:xfrm>
            <a:prstGeom prst="roundRect">
              <a:avLst/>
            </a:prstGeom>
            <a:solidFill>
              <a:srgbClr val="925BEE">
                <a:alpha val="66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D003F-6B54-17C3-83F9-B6558B51BB10}"/>
                </a:ext>
              </a:extLst>
            </p:cNvPr>
            <p:cNvSpPr txBox="1"/>
            <p:nvPr/>
          </p:nvSpPr>
          <p:spPr>
            <a:xfrm>
              <a:off x="1077879" y="1894844"/>
              <a:ext cx="1278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기사 요약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FFEB104-5DE6-B2BB-5CAD-D2815059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242" y="4477218"/>
            <a:ext cx="7032313" cy="183949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50D3D5-13E9-81E0-DBC3-89884E300066}"/>
              </a:ext>
            </a:extLst>
          </p:cNvPr>
          <p:cNvGrpSpPr/>
          <p:nvPr/>
        </p:nvGrpSpPr>
        <p:grpSpPr>
          <a:xfrm>
            <a:off x="709222" y="3905477"/>
            <a:ext cx="2205495" cy="503848"/>
            <a:chOff x="811957" y="1826951"/>
            <a:chExt cx="1809945" cy="50384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AB275DB-7161-55CD-CC82-4F8939D7E71E}"/>
                </a:ext>
              </a:extLst>
            </p:cNvPr>
            <p:cNvSpPr/>
            <p:nvPr/>
          </p:nvSpPr>
          <p:spPr>
            <a:xfrm>
              <a:off x="811957" y="1826951"/>
              <a:ext cx="1809945" cy="503848"/>
            </a:xfrm>
            <a:prstGeom prst="roundRect">
              <a:avLst/>
            </a:prstGeom>
            <a:solidFill>
              <a:srgbClr val="925BEE">
                <a:alpha val="66000"/>
              </a:srgb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83E775-B345-F474-6669-BC838240CF9C}"/>
                </a:ext>
              </a:extLst>
            </p:cNvPr>
            <p:cNvSpPr txBox="1"/>
            <p:nvPr/>
          </p:nvSpPr>
          <p:spPr>
            <a:xfrm>
              <a:off x="1077879" y="1894844"/>
              <a:ext cx="1278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빈출 단어</a:t>
              </a: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0BAF18-CC02-FFF3-2335-F739ADFDF612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160AC12A-263B-7C6F-D620-AC1F72E9A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8E405E-107B-005F-1830-6E0458A7BDAC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0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547F561E-58C0-F6D3-275A-1BF4DE047C16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solidFill>
              <a:srgbClr val="006ECD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59912F-7D04-9566-626F-3DBDDDFD8C8E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배포</a:t>
            </a:r>
          </a:p>
        </p:txBody>
      </p:sp>
      <p:pic>
        <p:nvPicPr>
          <p:cNvPr id="12" name="Picture 2" descr="Langchain] 랭체인의 장점 살펴보기: 혁신적인 언어 학습 플랫폼">
            <a:extLst>
              <a:ext uri="{FF2B5EF4-FFF2-40B4-BE49-F238E27FC236}">
                <a16:creationId xmlns:a16="http://schemas.microsoft.com/office/drawing/2014/main" id="{0C2F1913-D19D-0F72-6893-8B80F579B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t="36095" r="17501" b="36774"/>
          <a:stretch/>
        </p:blipFill>
        <p:spPr bwMode="auto">
          <a:xfrm>
            <a:off x="1399594" y="3174613"/>
            <a:ext cx="4413379" cy="9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radio - Crunchbase Company Profile &amp; Funding">
            <a:hlinkClick r:id="rId4"/>
            <a:extLst>
              <a:ext uri="{FF2B5EF4-FFF2-40B4-BE49-F238E27FC236}">
                <a16:creationId xmlns:a16="http://schemas.microsoft.com/office/drawing/2014/main" id="{DF15D1CA-7284-D313-0014-289B38D36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286" y="2841286"/>
            <a:ext cx="4318130" cy="16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5FF5F8-FEF7-538B-DF3A-5E81B89DA395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006E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D58B74E-FC69-1AB3-95B8-C3DC4DFEA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E7C7F-BD0D-1DE1-D821-90385014C05D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9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6D36DF-A559-8FBA-CD01-03C0A8535A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A4E99A-AED1-7A27-F3D7-4A7B565E45A7}"/>
              </a:ext>
            </a:extLst>
          </p:cNvPr>
          <p:cNvSpPr/>
          <p:nvPr/>
        </p:nvSpPr>
        <p:spPr>
          <a:xfrm>
            <a:off x="10058400" y="1297918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demo_final">
            <a:hlinkClick r:id="" action="ppaction://media"/>
            <a:extLst>
              <a:ext uri="{FF2B5EF4-FFF2-40B4-BE49-F238E27FC236}">
                <a16:creationId xmlns:a16="http://schemas.microsoft.com/office/drawing/2014/main" id="{B3AE16CE-79AD-8223-2F59-AA025C481D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>
            <a:off x="4106689" y="1471374"/>
            <a:ext cx="3978622" cy="3915250"/>
          </a:xfrm>
          <a:prstGeom prst="ellipse">
            <a:avLst/>
          </a:prstGeom>
          <a:solidFill>
            <a:srgbClr val="EF151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2102069" y="2921168"/>
            <a:ext cx="798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03.</a:t>
            </a:r>
            <a:r>
              <a:rPr lang="ko-KR" altLang="en-US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결론 및 활용방안</a:t>
            </a:r>
          </a:p>
        </p:txBody>
      </p:sp>
    </p:spTree>
    <p:extLst>
      <p:ext uri="{BB962C8B-B14F-4D97-AF65-F5344CB8AC3E}">
        <p14:creationId xmlns:p14="http://schemas.microsoft.com/office/powerpoint/2010/main" val="3034616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3B7BE73-7EE4-26EB-B264-8793B87F6B3A}"/>
              </a:ext>
            </a:extLst>
          </p:cNvPr>
          <p:cNvSpPr txBox="1"/>
          <p:nvPr/>
        </p:nvSpPr>
        <p:spPr>
          <a:xfrm>
            <a:off x="3512458" y="4437996"/>
            <a:ext cx="8334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▶ 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Fine-Tuning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을 위한 학습데이터 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text-prompt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6ED893-B768-49FB-79C6-D89C3C6D7B4E}"/>
              </a:ext>
            </a:extLst>
          </p:cNvPr>
          <p:cNvSpPr txBox="1"/>
          <p:nvPr/>
        </p:nvSpPr>
        <p:spPr>
          <a:xfrm>
            <a:off x="3512782" y="3961273"/>
            <a:ext cx="71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Model-centric &amp; Data-centric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endParaRPr lang="en-US" altLang="ko-KR" sz="24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01D387-6C4B-C153-8B94-AEAE4323C6C2}"/>
              </a:ext>
            </a:extLst>
          </p:cNvPr>
          <p:cNvSpPr/>
          <p:nvPr/>
        </p:nvSpPr>
        <p:spPr>
          <a:xfrm>
            <a:off x="5693696" y="2626140"/>
            <a:ext cx="1016353" cy="397593"/>
          </a:xfrm>
          <a:prstGeom prst="roundRect">
            <a:avLst/>
          </a:prstGeom>
          <a:solidFill>
            <a:srgbClr val="006ECD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367F5-DE91-D43B-B672-CF4180B2CD3A}"/>
              </a:ext>
            </a:extLst>
          </p:cNvPr>
          <p:cNvSpPr/>
          <p:nvPr/>
        </p:nvSpPr>
        <p:spPr>
          <a:xfrm>
            <a:off x="10058400" y="-147444"/>
            <a:ext cx="2657087" cy="2814153"/>
          </a:xfrm>
          <a:prstGeom prst="ellipse">
            <a:avLst/>
          </a:prstGeom>
          <a:solidFill>
            <a:srgbClr val="925BE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92B35-FFEA-1563-B6E6-66F0E9B3F576}"/>
              </a:ext>
            </a:extLst>
          </p:cNvPr>
          <p:cNvSpPr/>
          <p:nvPr/>
        </p:nvSpPr>
        <p:spPr>
          <a:xfrm>
            <a:off x="10058400" y="1297916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7E9EDC-F5AF-3579-234C-9A428043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D4ECD-DFB6-58D5-BAA8-9E3013546A97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결론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A806F02-1793-13C2-2062-665C88277947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925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67C428EE-2140-EEB1-472E-F477A6756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0520C5C-FC57-5F6F-820E-B31C1308C2AF}"/>
              </a:ext>
            </a:extLst>
          </p:cNvPr>
          <p:cNvSpPr/>
          <p:nvPr/>
        </p:nvSpPr>
        <p:spPr>
          <a:xfrm>
            <a:off x="1765906" y="2165759"/>
            <a:ext cx="1526959" cy="729203"/>
          </a:xfrm>
          <a:prstGeom prst="roundRect">
            <a:avLst/>
          </a:prstGeom>
          <a:solidFill>
            <a:srgbClr val="925BEE"/>
          </a:solidFill>
          <a:ln>
            <a:solidFill>
              <a:srgbClr val="925B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서비스</a:t>
            </a:r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239C51-CC16-D6BA-5AA5-231F323B3929}"/>
              </a:ext>
            </a:extLst>
          </p:cNvPr>
          <p:cNvSpPr/>
          <p:nvPr/>
        </p:nvSpPr>
        <p:spPr>
          <a:xfrm>
            <a:off x="1765906" y="4255825"/>
            <a:ext cx="1526959" cy="729203"/>
          </a:xfrm>
          <a:prstGeom prst="roundRect">
            <a:avLst/>
          </a:prstGeom>
          <a:solidFill>
            <a:srgbClr val="925BEE"/>
          </a:solidFill>
          <a:ln>
            <a:solidFill>
              <a:srgbClr val="925B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연구</a:t>
            </a:r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57B62A-E2EA-661C-D70B-EF8EAD3EEC22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8A304A-BBC8-7302-B09D-601511150EEF}"/>
              </a:ext>
            </a:extLst>
          </p:cNvPr>
          <p:cNvSpPr/>
          <p:nvPr/>
        </p:nvSpPr>
        <p:spPr>
          <a:xfrm>
            <a:off x="3583578" y="4914719"/>
            <a:ext cx="3683412" cy="429751"/>
          </a:xfrm>
          <a:prstGeom prst="roundRect">
            <a:avLst/>
          </a:prstGeom>
          <a:solidFill>
            <a:srgbClr val="006ECD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F91C071-89B6-B23A-A159-05578060318F}"/>
              </a:ext>
            </a:extLst>
          </p:cNvPr>
          <p:cNvSpPr/>
          <p:nvPr/>
        </p:nvSpPr>
        <p:spPr>
          <a:xfrm>
            <a:off x="5075561" y="2147866"/>
            <a:ext cx="4606919" cy="397593"/>
          </a:xfrm>
          <a:prstGeom prst="roundRect">
            <a:avLst/>
          </a:prstGeom>
          <a:solidFill>
            <a:srgbClr val="006ECD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E4F7E-6BAD-A0A9-2726-E81F29E23DC8}"/>
              </a:ext>
            </a:extLst>
          </p:cNvPr>
          <p:cNvSpPr txBox="1"/>
          <p:nvPr/>
        </p:nvSpPr>
        <p:spPr>
          <a:xfrm>
            <a:off x="3550289" y="4914719"/>
            <a:ext cx="636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최적화 및 모델 학습 성능 향상</a:t>
            </a:r>
            <a:endParaRPr lang="en-US" altLang="ko-KR" sz="2400" b="1" dirty="0">
              <a:solidFill>
                <a:schemeClr val="bg1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83E9D-6FF1-33FC-4171-F2BBA580BD16}"/>
              </a:ext>
            </a:extLst>
          </p:cNvPr>
          <p:cNvSpPr txBox="1"/>
          <p:nvPr/>
        </p:nvSpPr>
        <p:spPr>
          <a:xfrm>
            <a:off x="3512782" y="2129961"/>
            <a:ext cx="713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 </a:t>
            </a:r>
            <a:r>
              <a:rPr lang="ko-KR" altLang="en-US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유형 분류</a:t>
            </a:r>
            <a:r>
              <a:rPr lang="en-US" altLang="ko-KR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기사 요약</a:t>
            </a:r>
            <a:r>
              <a:rPr lang="en-US" altLang="ko-KR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빈출 단어 서비스</a:t>
            </a:r>
            <a:endParaRPr lang="en-US" altLang="ko-KR" sz="2400" b="1" dirty="0">
              <a:solidFill>
                <a:schemeClr val="bg1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333C5B-EBA5-DB41-1877-4544E150322A}"/>
              </a:ext>
            </a:extLst>
          </p:cNvPr>
          <p:cNvSpPr txBox="1"/>
          <p:nvPr/>
        </p:nvSpPr>
        <p:spPr>
          <a:xfrm>
            <a:off x="3512459" y="2606684"/>
            <a:ext cx="6360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rPr>
              <a:t>▶ 유저 친화적인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rPr>
              <a:t>UI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rPr>
              <a:t> 배포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J ONLYONE NEW 본문 Regular" panose="00000500000000000000" pitchFamily="2" charset="-127"/>
                <a:ea typeface="CJ ONLYONE NEW 본문 Regular" panose="00000500000000000000" pitchFamily="2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303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1C5D5B-6345-A3D9-6F61-9DFA2A1E9436}"/>
              </a:ext>
            </a:extLst>
          </p:cNvPr>
          <p:cNvSpPr/>
          <p:nvPr/>
        </p:nvSpPr>
        <p:spPr>
          <a:xfrm>
            <a:off x="6228522" y="2226312"/>
            <a:ext cx="2504661" cy="453061"/>
          </a:xfrm>
          <a:prstGeom prst="roundRect">
            <a:avLst/>
          </a:prstGeom>
          <a:solidFill>
            <a:srgbClr val="925B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39DB258-4628-0E43-3384-5393D62055C5}"/>
              </a:ext>
            </a:extLst>
          </p:cNvPr>
          <p:cNvSpPr/>
          <p:nvPr/>
        </p:nvSpPr>
        <p:spPr>
          <a:xfrm>
            <a:off x="10058400" y="-147444"/>
            <a:ext cx="2657087" cy="2814153"/>
          </a:xfrm>
          <a:prstGeom prst="ellipse">
            <a:avLst/>
          </a:prstGeom>
          <a:solidFill>
            <a:srgbClr val="925BE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E46D14-6C4B-4F38-E3B3-90AEB23784A0}"/>
              </a:ext>
            </a:extLst>
          </p:cNvPr>
          <p:cNvCxnSpPr>
            <a:cxnSpLocks/>
          </p:cNvCxnSpPr>
          <p:nvPr/>
        </p:nvCxnSpPr>
        <p:spPr>
          <a:xfrm>
            <a:off x="0" y="1280203"/>
            <a:ext cx="12192000" cy="0"/>
          </a:xfrm>
          <a:prstGeom prst="line">
            <a:avLst/>
          </a:prstGeom>
          <a:ln w="12700">
            <a:solidFill>
              <a:srgbClr val="925B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92B35-FFEA-1563-B6E6-66F0E9B3F576}"/>
              </a:ext>
            </a:extLst>
          </p:cNvPr>
          <p:cNvSpPr/>
          <p:nvPr/>
        </p:nvSpPr>
        <p:spPr>
          <a:xfrm>
            <a:off x="10058400" y="1297916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7E9EDC-F5AF-3579-234C-9A428043ED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ED4ECD-DFB6-58D5-BAA8-9E3013546A97}"/>
              </a:ext>
            </a:extLst>
          </p:cNvPr>
          <p:cNvSpPr txBox="1"/>
          <p:nvPr/>
        </p:nvSpPr>
        <p:spPr>
          <a:xfrm>
            <a:off x="362388" y="494636"/>
            <a:ext cx="702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PressPulse</a:t>
            </a:r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확장성 제안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0E6A8C-9010-34F9-4CE6-077000F996F1}"/>
              </a:ext>
            </a:extLst>
          </p:cNvPr>
          <p:cNvSpPr/>
          <p:nvPr/>
        </p:nvSpPr>
        <p:spPr>
          <a:xfrm>
            <a:off x="1539433" y="2071868"/>
            <a:ext cx="729205" cy="729203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1.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FD25450-D643-D1DF-BF83-4F3739820537}"/>
              </a:ext>
            </a:extLst>
          </p:cNvPr>
          <p:cNvSpPr/>
          <p:nvPr/>
        </p:nvSpPr>
        <p:spPr>
          <a:xfrm>
            <a:off x="1539433" y="3041126"/>
            <a:ext cx="729206" cy="729203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2.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FBFF44-850D-B786-55AD-7EF1FB280CA7}"/>
              </a:ext>
            </a:extLst>
          </p:cNvPr>
          <p:cNvSpPr/>
          <p:nvPr/>
        </p:nvSpPr>
        <p:spPr>
          <a:xfrm>
            <a:off x="1539433" y="4010384"/>
            <a:ext cx="729206" cy="729203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3.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BA8D515-B578-120A-D5C4-ECF6874C5B52}"/>
              </a:ext>
            </a:extLst>
          </p:cNvPr>
          <p:cNvSpPr/>
          <p:nvPr/>
        </p:nvSpPr>
        <p:spPr>
          <a:xfrm>
            <a:off x="1539433" y="4979642"/>
            <a:ext cx="729206" cy="729203"/>
          </a:xfrm>
          <a:prstGeom prst="roundRect">
            <a:avLst/>
          </a:prstGeom>
          <a:solidFill>
            <a:srgbClr val="006E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4.</a:t>
            </a:r>
            <a:endParaRPr lang="ko-KR" altLang="en-US" sz="24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90369D-6DBD-3D58-59DE-7CA38F7E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7FB57B-616E-BCAB-1742-F5087BE474CA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D65822E-2C05-0148-7766-3EAE340BE940}"/>
              </a:ext>
            </a:extLst>
          </p:cNvPr>
          <p:cNvSpPr/>
          <p:nvPr/>
        </p:nvSpPr>
        <p:spPr>
          <a:xfrm>
            <a:off x="2533173" y="3166857"/>
            <a:ext cx="3099001" cy="453061"/>
          </a:xfrm>
          <a:prstGeom prst="roundRect">
            <a:avLst/>
          </a:prstGeom>
          <a:solidFill>
            <a:srgbClr val="925B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1F551A9-A71A-F64B-8F86-8A38DA41705A}"/>
              </a:ext>
            </a:extLst>
          </p:cNvPr>
          <p:cNvSpPr/>
          <p:nvPr/>
        </p:nvSpPr>
        <p:spPr>
          <a:xfrm>
            <a:off x="8069323" y="4164828"/>
            <a:ext cx="1880887" cy="453061"/>
          </a:xfrm>
          <a:prstGeom prst="roundRect">
            <a:avLst/>
          </a:prstGeom>
          <a:solidFill>
            <a:srgbClr val="925B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73BC270-9B89-F4BD-2CAD-3B15B82FD21C}"/>
              </a:ext>
            </a:extLst>
          </p:cNvPr>
          <p:cNvSpPr/>
          <p:nvPr/>
        </p:nvSpPr>
        <p:spPr>
          <a:xfrm>
            <a:off x="5354338" y="5132204"/>
            <a:ext cx="1457279" cy="453061"/>
          </a:xfrm>
          <a:prstGeom prst="roundRect">
            <a:avLst/>
          </a:prstGeom>
          <a:solidFill>
            <a:srgbClr val="925B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2765477-6F32-5121-4808-CFEC14494923}"/>
              </a:ext>
            </a:extLst>
          </p:cNvPr>
          <p:cNvSpPr/>
          <p:nvPr/>
        </p:nvSpPr>
        <p:spPr>
          <a:xfrm>
            <a:off x="8286043" y="5132204"/>
            <a:ext cx="1703923" cy="453061"/>
          </a:xfrm>
          <a:prstGeom prst="roundRect">
            <a:avLst/>
          </a:prstGeom>
          <a:solidFill>
            <a:srgbClr val="925BE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C8076-52E0-5293-E03E-BFA529865461}"/>
              </a:ext>
            </a:extLst>
          </p:cNvPr>
          <p:cNvSpPr txBox="1"/>
          <p:nvPr/>
        </p:nvSpPr>
        <p:spPr>
          <a:xfrm>
            <a:off x="2488557" y="2226312"/>
            <a:ext cx="704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단어 빈출 빈도로 감정 분석 후 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긍정</a:t>
            </a:r>
            <a:r>
              <a:rPr lang="en-US" altLang="ko-KR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부정 기사 분류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1B717-FA07-61CC-B833-43FFAD51CB00}"/>
              </a:ext>
            </a:extLst>
          </p:cNvPr>
          <p:cNvSpPr txBox="1"/>
          <p:nvPr/>
        </p:nvSpPr>
        <p:spPr>
          <a:xfrm>
            <a:off x="2488557" y="4164828"/>
            <a:ext cx="80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뉴스 포털 내 </a:t>
            </a:r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 빈도 수 집계를 통한 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언론 지수 제시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B4D416-4640-5C66-226D-BFD144742B4A}"/>
              </a:ext>
            </a:extLst>
          </p:cNvPr>
          <p:cNvSpPr txBox="1"/>
          <p:nvPr/>
        </p:nvSpPr>
        <p:spPr>
          <a:xfrm>
            <a:off x="2488557" y="5134086"/>
            <a:ext cx="801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 필터링 후</a:t>
            </a:r>
            <a:r>
              <a:rPr lang="en-US" altLang="ko-KR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양질의 기사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를 제공하는 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플랫폼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91799-05E3-FBF1-BA35-CD61EB0871E3}"/>
              </a:ext>
            </a:extLst>
          </p:cNvPr>
          <p:cNvSpPr txBox="1"/>
          <p:nvPr/>
        </p:nvSpPr>
        <p:spPr>
          <a:xfrm>
            <a:off x="2488557" y="3172420"/>
            <a:ext cx="7046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댓글</a:t>
            </a:r>
            <a:r>
              <a:rPr lang="en-US" altLang="ko-KR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조회수</a:t>
            </a:r>
            <a:r>
              <a:rPr lang="en-US" altLang="ko-KR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</a:t>
            </a:r>
            <a:r>
              <a:rPr lang="ko-KR" altLang="en-US" sz="2400" b="1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등 추가 분석</a:t>
            </a:r>
            <a:r>
              <a:rPr lang="ko-KR" altLang="en-US" sz="2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으로 고도화된 판별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189605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>
            <a:off x="4106689" y="1471374"/>
            <a:ext cx="3978622" cy="3915250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2102069" y="2921168"/>
            <a:ext cx="798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Q&amp;A</a:t>
            </a:r>
            <a:endParaRPr lang="ko-KR" altLang="en-US" sz="60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4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 rot="19840404">
            <a:off x="3267429" y="311268"/>
            <a:ext cx="3315653" cy="3915250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B9B54C-68E0-C0CF-163B-821BEB9D6F44}"/>
              </a:ext>
            </a:extLst>
          </p:cNvPr>
          <p:cNvSpPr/>
          <p:nvPr/>
        </p:nvSpPr>
        <p:spPr>
          <a:xfrm rot="18430596">
            <a:off x="3968684" y="3173543"/>
            <a:ext cx="3978622" cy="3228144"/>
          </a:xfrm>
          <a:prstGeom prst="ellipse">
            <a:avLst/>
          </a:prstGeom>
          <a:solidFill>
            <a:srgbClr val="EF151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29E94-78C9-5A53-2576-D34B413B40ED}"/>
              </a:ext>
            </a:extLst>
          </p:cNvPr>
          <p:cNvSpPr/>
          <p:nvPr/>
        </p:nvSpPr>
        <p:spPr>
          <a:xfrm rot="6703997">
            <a:off x="6255264" y="955735"/>
            <a:ext cx="3099952" cy="383788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3870493" y="3253487"/>
            <a:ext cx="4808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60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CC3AFA-29E9-0A43-B461-9B08BBA01A07}"/>
              </a:ext>
            </a:extLst>
          </p:cNvPr>
          <p:cNvSpPr txBox="1"/>
          <p:nvPr/>
        </p:nvSpPr>
        <p:spPr>
          <a:xfrm>
            <a:off x="2102069" y="2921168"/>
            <a:ext cx="7987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감사합니다</a:t>
            </a:r>
            <a:r>
              <a:rPr lang="en-US" altLang="ko-KR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208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>
            <a:off x="4106689" y="1471374"/>
            <a:ext cx="3978622" cy="3915250"/>
          </a:xfrm>
          <a:prstGeom prst="ellipse">
            <a:avLst/>
          </a:prstGeom>
          <a:solidFill>
            <a:srgbClr val="925BE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E918E-6010-3FC2-F059-24B759F051B2}"/>
              </a:ext>
            </a:extLst>
          </p:cNvPr>
          <p:cNvSpPr txBox="1"/>
          <p:nvPr/>
        </p:nvSpPr>
        <p:spPr>
          <a:xfrm>
            <a:off x="4402494" y="2921168"/>
            <a:ext cx="3387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01.</a:t>
            </a:r>
            <a:r>
              <a:rPr lang="ko-KR" altLang="en-US" sz="60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353504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63DB47F-050D-558B-1895-996755927AE8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E46D14-6C4B-4F38-E3B3-90AEB23784A0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939DB258-4628-0E43-3384-5393D62055C5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292B35-FFEA-1563-B6E6-66F0E9B3F576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8FEDB4-3C99-34E1-D58B-76BA8DDBD5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BBFD94-5239-7F91-54D6-50C1C3E03AFB}"/>
              </a:ext>
            </a:extLst>
          </p:cNvPr>
          <p:cNvSpPr txBox="1"/>
          <p:nvPr/>
        </p:nvSpPr>
        <p:spPr>
          <a:xfrm>
            <a:off x="362388" y="463104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R&amp;R</a:t>
            </a:r>
            <a:endParaRPr lang="ko-KR" altLang="en-US" sz="4000" dirty="0"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4F2F0F-4F43-2849-A521-F59E8AC9F5BC}"/>
              </a:ext>
            </a:extLst>
          </p:cNvPr>
          <p:cNvSpPr/>
          <p:nvPr/>
        </p:nvSpPr>
        <p:spPr>
          <a:xfrm>
            <a:off x="1157189" y="1970702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C9B5CF3-0246-9EFD-01FC-B7A69F8A55FA}"/>
              </a:ext>
            </a:extLst>
          </p:cNvPr>
          <p:cNvSpPr/>
          <p:nvPr/>
        </p:nvSpPr>
        <p:spPr>
          <a:xfrm>
            <a:off x="1595729" y="1816745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5A7F0F9-B0C3-0176-F701-82BC80844F17}"/>
              </a:ext>
            </a:extLst>
          </p:cNvPr>
          <p:cNvSpPr/>
          <p:nvPr/>
        </p:nvSpPr>
        <p:spPr>
          <a:xfrm>
            <a:off x="4200621" y="1970702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BA94DF-AD01-7F4E-73D8-DC7C71F383DA}"/>
              </a:ext>
            </a:extLst>
          </p:cNvPr>
          <p:cNvSpPr/>
          <p:nvPr/>
        </p:nvSpPr>
        <p:spPr>
          <a:xfrm>
            <a:off x="4639161" y="1816745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5E1ED66-7545-E802-D3B3-5CACB9F14B52}"/>
              </a:ext>
            </a:extLst>
          </p:cNvPr>
          <p:cNvSpPr/>
          <p:nvPr/>
        </p:nvSpPr>
        <p:spPr>
          <a:xfrm>
            <a:off x="7244053" y="1970702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92EDF5B-A5DA-0F55-1556-6E97A4DF3B9E}"/>
              </a:ext>
            </a:extLst>
          </p:cNvPr>
          <p:cNvSpPr/>
          <p:nvPr/>
        </p:nvSpPr>
        <p:spPr>
          <a:xfrm>
            <a:off x="7682593" y="1816745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57D02B-11D5-E2F1-ABF5-ACA55B3F3763}"/>
              </a:ext>
            </a:extLst>
          </p:cNvPr>
          <p:cNvSpPr/>
          <p:nvPr/>
        </p:nvSpPr>
        <p:spPr>
          <a:xfrm>
            <a:off x="2631427" y="4187600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4D27A5-DE4A-A59C-B791-38EB5F073EC3}"/>
              </a:ext>
            </a:extLst>
          </p:cNvPr>
          <p:cNvSpPr/>
          <p:nvPr/>
        </p:nvSpPr>
        <p:spPr>
          <a:xfrm>
            <a:off x="3069967" y="4033643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6E3762-17B6-5F60-EA65-E7907DFAC1CE}"/>
              </a:ext>
            </a:extLst>
          </p:cNvPr>
          <p:cNvSpPr/>
          <p:nvPr/>
        </p:nvSpPr>
        <p:spPr>
          <a:xfrm>
            <a:off x="5674859" y="4187600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440674-8E65-A407-2873-A3AB0F8AA1CE}"/>
              </a:ext>
            </a:extLst>
          </p:cNvPr>
          <p:cNvSpPr/>
          <p:nvPr/>
        </p:nvSpPr>
        <p:spPr>
          <a:xfrm>
            <a:off x="6113399" y="4033643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267B75F-BA71-257C-A70A-3CF28851548E}"/>
              </a:ext>
            </a:extLst>
          </p:cNvPr>
          <p:cNvSpPr/>
          <p:nvPr/>
        </p:nvSpPr>
        <p:spPr>
          <a:xfrm>
            <a:off x="8718291" y="4187600"/>
            <a:ext cx="1921913" cy="18470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EA7B29F-F5FC-383B-8D7D-8116E82C4C59}"/>
              </a:ext>
            </a:extLst>
          </p:cNvPr>
          <p:cNvSpPr/>
          <p:nvPr/>
        </p:nvSpPr>
        <p:spPr>
          <a:xfrm>
            <a:off x="9156831" y="4033643"/>
            <a:ext cx="1035698" cy="503848"/>
          </a:xfrm>
          <a:prstGeom prst="roundRect">
            <a:avLst/>
          </a:prstGeom>
          <a:solidFill>
            <a:srgbClr val="006EC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7E0813-2DB3-712E-5651-D8B08ECCC605}"/>
              </a:ext>
            </a:extLst>
          </p:cNvPr>
          <p:cNvSpPr txBox="1"/>
          <p:nvPr/>
        </p:nvSpPr>
        <p:spPr>
          <a:xfrm>
            <a:off x="1661043" y="188463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반승훈</a:t>
            </a:r>
            <a:endParaRPr lang="ko-KR" altLang="en-US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D40FF-0781-3F24-E7D9-9A11E3BA3CC2}"/>
              </a:ext>
            </a:extLst>
          </p:cNvPr>
          <p:cNvSpPr txBox="1"/>
          <p:nvPr/>
        </p:nvSpPr>
        <p:spPr>
          <a:xfrm>
            <a:off x="4704475" y="188463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강호정</a:t>
            </a:r>
            <a:endParaRPr lang="ko-KR" altLang="en-US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801EBF-A4FA-B871-8453-2BF07D561BAE}"/>
              </a:ext>
            </a:extLst>
          </p:cNvPr>
          <p:cNvSpPr txBox="1"/>
          <p:nvPr/>
        </p:nvSpPr>
        <p:spPr>
          <a:xfrm>
            <a:off x="7758597" y="1884638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이승렬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668C1A-D36F-C83D-D4CE-7BBDA209A878}"/>
              </a:ext>
            </a:extLst>
          </p:cNvPr>
          <p:cNvSpPr txBox="1"/>
          <p:nvPr/>
        </p:nvSpPr>
        <p:spPr>
          <a:xfrm>
            <a:off x="3135281" y="410153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이창민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9748F-5145-61A4-A857-DB78D40101E3}"/>
              </a:ext>
            </a:extLst>
          </p:cNvPr>
          <p:cNvSpPr txBox="1"/>
          <p:nvPr/>
        </p:nvSpPr>
        <p:spPr>
          <a:xfrm>
            <a:off x="6178713" y="410153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전설희</a:t>
            </a:r>
            <a:endParaRPr lang="ko-KR" altLang="en-US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D961E-5CA6-C208-6F21-D8BA88BADD72}"/>
              </a:ext>
            </a:extLst>
          </p:cNvPr>
          <p:cNvSpPr txBox="1"/>
          <p:nvPr/>
        </p:nvSpPr>
        <p:spPr>
          <a:xfrm>
            <a:off x="9222145" y="4101536"/>
            <a:ext cx="90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허미림</a:t>
            </a:r>
            <a:endParaRPr lang="ko-KR" altLang="en-US" dirty="0">
              <a:solidFill>
                <a:schemeClr val="bg1"/>
              </a:solidFill>
              <a:latin typeface="CJ ONLYONE NEW 제목 Bold" panose="00000800000000000000" pitchFamily="2" charset="-127"/>
              <a:ea typeface="CJ ONLYONE NEW 제목 Bold" panose="00000800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5CAE4E-992D-BAF8-9A78-76937F22D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506" r="13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938"/>
          <a:stretch/>
        </p:blipFill>
        <p:spPr>
          <a:xfrm rot="1384197">
            <a:off x="11041894" y="-269486"/>
            <a:ext cx="731032" cy="1902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F6A7DC-AAAB-4F99-BB83-C0BD0B6AA5DD}"/>
              </a:ext>
            </a:extLst>
          </p:cNvPr>
          <p:cNvSpPr txBox="1"/>
          <p:nvPr/>
        </p:nvSpPr>
        <p:spPr>
          <a:xfrm>
            <a:off x="1192505" y="2535653"/>
            <a:ext cx="1833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 Preprocess</a:t>
            </a:r>
          </a:p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Data-Centric</a:t>
            </a:r>
          </a:p>
          <a:p>
            <a:pPr algn="ctr"/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모델 훈련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6ABB69-D968-F297-27AC-55C47A4CAC05}"/>
              </a:ext>
            </a:extLst>
          </p:cNvPr>
          <p:cNvSpPr txBox="1"/>
          <p:nvPr/>
        </p:nvSpPr>
        <p:spPr>
          <a:xfrm>
            <a:off x="2734153" y="4894915"/>
            <a:ext cx="173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자료조사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987E95-FD24-2099-2C84-8F6C13F49BEF}"/>
              </a:ext>
            </a:extLst>
          </p:cNvPr>
          <p:cNvSpPr txBox="1"/>
          <p:nvPr/>
        </p:nvSpPr>
        <p:spPr>
          <a:xfrm>
            <a:off x="5766388" y="4894915"/>
            <a:ext cx="173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배포</a:t>
            </a:r>
          </a:p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PPT 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제작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2D0833-0555-636C-2DDE-5DAED8D1B6CE}"/>
              </a:ext>
            </a:extLst>
          </p:cNvPr>
          <p:cNvSpPr txBox="1"/>
          <p:nvPr/>
        </p:nvSpPr>
        <p:spPr>
          <a:xfrm>
            <a:off x="8820510" y="4894915"/>
            <a:ext cx="173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</a:t>
            </a:r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배포</a:t>
            </a:r>
          </a:p>
          <a:p>
            <a:pPr algn="ctr"/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서비스 구현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A9FA3E-C65C-70FF-E2DE-8466D3B46CAC}"/>
              </a:ext>
            </a:extLst>
          </p:cNvPr>
          <p:cNvSpPr txBox="1"/>
          <p:nvPr/>
        </p:nvSpPr>
        <p:spPr>
          <a:xfrm>
            <a:off x="4240244" y="2655173"/>
            <a:ext cx="183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LLM </a:t>
            </a:r>
            <a:r>
              <a:rPr lang="ko-KR" altLang="en-US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연동</a:t>
            </a:r>
          </a:p>
          <a:p>
            <a:pPr algn="ctr"/>
            <a:r>
              <a:rPr lang="ko-KR" altLang="en-US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세부 프로그래밍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70AB50-1049-F6D4-2262-BA6A916B89C7}"/>
              </a:ext>
            </a:extLst>
          </p:cNvPr>
          <p:cNvSpPr txBox="1"/>
          <p:nvPr/>
        </p:nvSpPr>
        <p:spPr>
          <a:xfrm>
            <a:off x="7283677" y="2535653"/>
            <a:ext cx="1833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Data Preprocess</a:t>
            </a:r>
          </a:p>
          <a:p>
            <a:pPr algn="ctr"/>
            <a:r>
              <a:rPr lang="en-US" altLang="ko-KR" sz="2000" spc="-1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Model-Centric</a:t>
            </a:r>
          </a:p>
          <a:p>
            <a:pPr algn="ctr"/>
            <a:r>
              <a:rPr lang="ko-KR" altLang="en-US" sz="20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모델 훈련</a:t>
            </a:r>
            <a:endParaRPr lang="en-US" altLang="ko-KR" sz="2000" dirty="0"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42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82560F-5DFF-8A6F-C9FE-52E6D34F7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719" y="3106279"/>
            <a:ext cx="7803848" cy="96226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0E5A1C-B9CE-126D-96DC-C355A9ED61A2}"/>
              </a:ext>
            </a:extLst>
          </p:cNvPr>
          <p:cNvSpPr/>
          <p:nvPr/>
        </p:nvSpPr>
        <p:spPr>
          <a:xfrm>
            <a:off x="1513490" y="3026979"/>
            <a:ext cx="9184863" cy="128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FCD4394-C478-3241-7E76-74C6A8B91E0F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37E63C66-C69E-4272-7087-1EB623E75133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E8917E-817A-0382-6A3F-995B01403CC5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AD5519-A4CD-B034-5C44-4C0DAED3E434}"/>
              </a:ext>
            </a:extLst>
          </p:cNvPr>
          <p:cNvSpPr/>
          <p:nvPr/>
        </p:nvSpPr>
        <p:spPr>
          <a:xfrm>
            <a:off x="5570376" y="2233018"/>
            <a:ext cx="3405673" cy="385212"/>
          </a:xfrm>
          <a:prstGeom prst="roundRect">
            <a:avLst/>
          </a:prstGeom>
          <a:solidFill>
            <a:srgbClr val="925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1647A-3A07-6E64-56EB-63C9A4B0ED70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주제 선정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619D2-6A25-3D40-569F-B39ABA9EF5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1907E8-1618-B7BA-442F-AC0065C0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719" y="4660785"/>
            <a:ext cx="7165789" cy="9622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C51CAA-D1EE-1A0C-4B0B-035DFF988642}"/>
              </a:ext>
            </a:extLst>
          </p:cNvPr>
          <p:cNvSpPr txBox="1"/>
          <p:nvPr/>
        </p:nvSpPr>
        <p:spPr>
          <a:xfrm>
            <a:off x="9094843" y="5641672"/>
            <a:ext cx="12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출처</a:t>
            </a:r>
            <a:r>
              <a:rPr lang="en-US" altLang="ko-KR" sz="1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: </a:t>
            </a:r>
            <a:r>
              <a:rPr lang="ko-KR" altLang="en-US" sz="10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엑스포츠</a:t>
            </a:r>
            <a:r>
              <a:rPr lang="ko-KR" altLang="en-US" sz="10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뉴스</a:t>
            </a:r>
            <a:endParaRPr lang="en-US" altLang="ko-KR" sz="10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pic>
        <p:nvPicPr>
          <p:cNvPr id="19" name="그래픽 18" descr="배지 1 단색으로 채워진">
            <a:extLst>
              <a:ext uri="{FF2B5EF4-FFF2-40B4-BE49-F238E27FC236}">
                <a16:creationId xmlns:a16="http://schemas.microsoft.com/office/drawing/2014/main" id="{6F2DB627-F8B9-DF07-D6BC-E0CA525510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0355" y="3201616"/>
            <a:ext cx="771588" cy="771588"/>
          </a:xfrm>
          <a:prstGeom prst="rect">
            <a:avLst/>
          </a:prstGeom>
        </p:spPr>
      </p:pic>
      <p:pic>
        <p:nvPicPr>
          <p:cNvPr id="21" name="그래픽 20" descr="배지 단색으로 채워진">
            <a:extLst>
              <a:ext uri="{FF2B5EF4-FFF2-40B4-BE49-F238E27FC236}">
                <a16:creationId xmlns:a16="http://schemas.microsoft.com/office/drawing/2014/main" id="{7E38A21E-D49C-BDA9-C7CF-362748073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10355" y="4756122"/>
            <a:ext cx="771588" cy="771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E9A13E-C2DB-0E44-9FAA-A0AF0017C481}"/>
              </a:ext>
            </a:extLst>
          </p:cNvPr>
          <p:cNvSpPr txBox="1"/>
          <p:nvPr/>
        </p:nvSpPr>
        <p:spPr>
          <a:xfrm>
            <a:off x="2120380" y="2223687"/>
            <a:ext cx="795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Q.</a:t>
            </a:r>
            <a:r>
              <a:rPr lang="ko-KR" altLang="en-US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제목만 봤을 때</a:t>
            </a:r>
            <a:r>
              <a:rPr lang="en-US" altLang="ko-KR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, </a:t>
            </a:r>
            <a:r>
              <a:rPr lang="ko-KR" altLang="en-US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둘 중 </a:t>
            </a:r>
            <a:r>
              <a:rPr lang="ko-KR" altLang="en-US" sz="2400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어느 기사가 </a:t>
            </a:r>
            <a:r>
              <a:rPr lang="ko-KR" altLang="en-US" sz="2400" dirty="0" err="1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낚시성</a:t>
            </a:r>
            <a:r>
              <a:rPr lang="ko-KR" altLang="en-US" sz="2400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 기사</a:t>
            </a:r>
            <a:r>
              <a:rPr lang="ko-KR" altLang="en-US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일까요</a:t>
            </a:r>
            <a:r>
              <a:rPr lang="en-US" altLang="ko-KR" sz="2400" dirty="0">
                <a:solidFill>
                  <a:srgbClr val="191C24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rPr>
              <a:t>?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651EF08-05E0-1FCA-649E-7B57340E7A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506" r="13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938"/>
          <a:stretch/>
        </p:blipFill>
        <p:spPr>
          <a:xfrm rot="1384197">
            <a:off x="11041894" y="-269486"/>
            <a:ext cx="731032" cy="190260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AB6EB1-871D-54D1-78AA-48A1FCFFED7D}"/>
              </a:ext>
            </a:extLst>
          </p:cNvPr>
          <p:cNvGrpSpPr/>
          <p:nvPr/>
        </p:nvGrpSpPr>
        <p:grpSpPr>
          <a:xfrm>
            <a:off x="-6610" y="0"/>
            <a:ext cx="12192000" cy="6871042"/>
            <a:chOff x="0" y="-13042"/>
            <a:chExt cx="12192000" cy="687104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6284A4F-9DFC-386F-711D-6BB47BEBAAAA}"/>
                </a:ext>
              </a:extLst>
            </p:cNvPr>
            <p:cNvSpPr/>
            <p:nvPr/>
          </p:nvSpPr>
          <p:spPr>
            <a:xfrm>
              <a:off x="0" y="-13042"/>
              <a:ext cx="12192000" cy="687104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8BC9AD-6C54-64F8-5CC3-4DAE04E6C4DF}"/>
                </a:ext>
              </a:extLst>
            </p:cNvPr>
            <p:cNvSpPr txBox="1"/>
            <p:nvPr/>
          </p:nvSpPr>
          <p:spPr>
            <a:xfrm>
              <a:off x="1401924" y="2308116"/>
              <a:ext cx="9388152" cy="2241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rgbClr val="FF0000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조회수</a:t>
              </a:r>
              <a:r>
                <a:rPr lang="ko-KR" altLang="en-US" sz="32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를 높이기 위해 </a:t>
              </a:r>
              <a:endParaRPr lang="en-US" altLang="ko-KR" sz="3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rgbClr val="FF0000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자극적</a:t>
              </a:r>
              <a:r>
                <a:rPr lang="ko-KR" altLang="en-US" sz="32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이거나 </a:t>
              </a:r>
              <a:r>
                <a:rPr lang="ko-KR" altLang="en-US" sz="3200" dirty="0">
                  <a:solidFill>
                    <a:srgbClr val="FF0000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오해의 소지</a:t>
              </a:r>
              <a:r>
                <a:rPr lang="ko-KR" altLang="en-US" sz="32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가 있는 </a:t>
              </a:r>
              <a:endParaRPr lang="en-US" altLang="ko-KR" sz="3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rPr>
                <a:t>기사 제목을 사용하는 경향</a:t>
              </a:r>
              <a:endParaRPr lang="en-US" altLang="ko-KR" sz="3200" dirty="0">
                <a:solidFill>
                  <a:schemeClr val="bg1"/>
                </a:solidFill>
                <a:latin typeface="CJ ONLYONE NEW 제목 Bold" panose="00000800000000000000" pitchFamily="2" charset="-127"/>
                <a:ea typeface="CJ ONLYONE NEW 제목 Bold" panose="00000800000000000000" pitchFamily="2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20431A-7B29-6F67-2D6D-8A0C471A59BA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44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B619D2-6A25-3D40-569F-B39ABA9EF5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0FEB76-9C56-B4C8-B9E0-B6BE76056304}"/>
              </a:ext>
            </a:extLst>
          </p:cNvPr>
          <p:cNvSpPr txBox="1"/>
          <p:nvPr/>
        </p:nvSpPr>
        <p:spPr>
          <a:xfrm>
            <a:off x="6410031" y="2572827"/>
            <a:ext cx="4889667" cy="24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사용자를 </a:t>
            </a:r>
            <a:r>
              <a:rPr lang="ko-KR" altLang="en-US" sz="21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저품질</a:t>
            </a: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콘텐츠로 유도</a:t>
            </a:r>
            <a:endParaRPr lang="en-US" altLang="ko-KR" sz="21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1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이용자에게 불편함을 느끼게 할 뿐만 아니라 제목만으로 일부 사람들에게 </a:t>
            </a:r>
            <a:endParaRPr lang="en-US" altLang="ko-KR" sz="21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그릇된 인식을 심기도 한다</a:t>
            </a:r>
            <a:r>
              <a:rPr lang="en-US" altLang="ko-KR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47BBD4-F5A1-2852-0CD2-E174C7DE14BD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주제 선정 배경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AF0572-6A24-6F24-E220-3BB67AA708DF}"/>
              </a:ext>
            </a:extLst>
          </p:cNvPr>
          <p:cNvGrpSpPr/>
          <p:nvPr/>
        </p:nvGrpSpPr>
        <p:grpSpPr>
          <a:xfrm>
            <a:off x="919464" y="1784756"/>
            <a:ext cx="4856185" cy="4516408"/>
            <a:chOff x="5718835" y="1631686"/>
            <a:chExt cx="5124415" cy="470290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0187594-6041-58BC-E926-2098EA86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9842" y="1631686"/>
              <a:ext cx="4902636" cy="441237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E201C8-9747-FE52-8317-1BCE5B475DD4}"/>
                </a:ext>
              </a:extLst>
            </p:cNvPr>
            <p:cNvSpPr/>
            <p:nvPr/>
          </p:nvSpPr>
          <p:spPr>
            <a:xfrm>
              <a:off x="5829725" y="3257021"/>
              <a:ext cx="4902636" cy="903829"/>
            </a:xfrm>
            <a:prstGeom prst="rect">
              <a:avLst/>
            </a:prstGeom>
            <a:noFill/>
            <a:ln w="38100">
              <a:solidFill>
                <a:srgbClr val="EF1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CB63C1-8E05-5BAD-19DA-56988D75BA19}"/>
                </a:ext>
              </a:extLst>
            </p:cNvPr>
            <p:cNvSpPr txBox="1"/>
            <p:nvPr/>
          </p:nvSpPr>
          <p:spPr>
            <a:xfrm>
              <a:off x="5718835" y="6088372"/>
              <a:ext cx="51244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'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한국의 언론인 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2019' 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에서 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'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언론 보도 중 가장 심각한 문제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'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항목 조사 결과 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(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자료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=</a:t>
              </a:r>
              <a:r>
                <a:rPr lang="ko-KR" altLang="en-US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한국언론진흥재단</a:t>
              </a:r>
              <a:r>
                <a:rPr lang="en-US" altLang="ko-KR" sz="950" b="0" i="0" dirty="0">
                  <a:solidFill>
                    <a:srgbClr val="1E1E1E"/>
                  </a:solidFill>
                  <a:effectLst/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)</a:t>
              </a:r>
              <a:endParaRPr lang="ko-KR" altLang="en-US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3BB56C-7366-D66D-AACF-72AC246597BD}"/>
              </a:ext>
            </a:extLst>
          </p:cNvPr>
          <p:cNvSpPr txBox="1"/>
          <p:nvPr/>
        </p:nvSpPr>
        <p:spPr>
          <a:xfrm>
            <a:off x="7218175" y="5077481"/>
            <a:ext cx="3273377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&lt;</a:t>
            </a:r>
            <a:r>
              <a:rPr lang="ko-KR" altLang="en-US" sz="95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클릭베이트</a:t>
            </a:r>
            <a:r>
              <a:rPr lang="en-US" altLang="ko-KR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</a:t>
            </a:r>
            <a:r>
              <a:rPr lang="ko-KR" altLang="en-US" sz="950" dirty="0" err="1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기사의 위협</a:t>
            </a:r>
            <a:r>
              <a:rPr lang="en-US" altLang="ko-KR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&gt; </a:t>
            </a:r>
            <a:r>
              <a:rPr lang="ko-KR" altLang="en-US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김민 기자</a:t>
            </a:r>
            <a:r>
              <a:rPr lang="en-US" altLang="ko-KR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, 2021, </a:t>
            </a:r>
            <a:r>
              <a:rPr lang="ko-KR" altLang="en-US" sz="95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미디어 경청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FCDE157-C7BE-34A5-9A93-E77A38C016DC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62760820-E12F-4653-846B-7BE06B7D253B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35E878-8EAB-1FBB-5201-17FE69512EB5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1093F1-4AA6-1524-E50C-14C8103B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506" r="13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938"/>
          <a:stretch/>
        </p:blipFill>
        <p:spPr>
          <a:xfrm rot="1384197">
            <a:off x="11041894" y="-269486"/>
            <a:ext cx="731032" cy="190260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EFDF427-A0F6-147F-0A9A-DAF010146866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28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B619D2-6A25-3D40-569F-B39ABA9EF5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0FEB76-9C56-B4C8-B9E0-B6BE76056304}"/>
              </a:ext>
            </a:extLst>
          </p:cNvPr>
          <p:cNvSpPr txBox="1"/>
          <p:nvPr/>
        </p:nvSpPr>
        <p:spPr>
          <a:xfrm>
            <a:off x="2138744" y="1740744"/>
            <a:ext cx="7914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Click-bait</a:t>
            </a: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가 가져오는 사회 문제로 인해</a:t>
            </a:r>
            <a:endParaRPr lang="en-US" altLang="ko-KR" sz="21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  <a:p>
            <a:pPr algn="ctr"/>
            <a:r>
              <a:rPr lang="ko-KR" altLang="en-US" sz="2100" dirty="0" err="1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낚시성</a:t>
            </a:r>
            <a:r>
              <a:rPr lang="ko-KR" altLang="en-US" sz="21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 기사의 위험성 언급과 다양한 해결방안 개발</a:t>
            </a:r>
            <a:endParaRPr lang="en-US" altLang="ko-KR" sz="2100" dirty="0">
              <a:solidFill>
                <a:srgbClr val="191C24"/>
              </a:solidFill>
              <a:latin typeface="CJ ONLYONE NEW 본문 Regular" panose="00000500000000000000" pitchFamily="2" charset="-127"/>
              <a:ea typeface="CJ ONLYONE NEW 본문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988FA-1F8A-8D70-7BE6-52DCF66866D3}"/>
              </a:ext>
            </a:extLst>
          </p:cNvPr>
          <p:cNvSpPr txBox="1"/>
          <p:nvPr/>
        </p:nvSpPr>
        <p:spPr>
          <a:xfrm>
            <a:off x="362388" y="494636"/>
            <a:ext cx="573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주제 선정 배경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103CBE-5816-3C98-D5C5-681F3EEA1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66" y="2969142"/>
            <a:ext cx="4918660" cy="11527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19FF10-145C-7E73-26F0-86C16F480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121" y="2935243"/>
            <a:ext cx="5355790" cy="1239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36D095-A6F1-827D-CEB0-DF5223396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164" y="3554674"/>
            <a:ext cx="5119136" cy="12015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0B3F79-7C13-AFA9-8AC8-4713A0B17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00" y="4189876"/>
            <a:ext cx="5581021" cy="1381509"/>
          </a:xfrm>
          <a:prstGeom prst="rect">
            <a:avLst/>
          </a:prstGeom>
        </p:spPr>
      </p:pic>
      <p:pic>
        <p:nvPicPr>
          <p:cNvPr id="2050" name="Picture 2" descr="박 박사 팀이 개발한 낚시성 기사 판단 프로그램을 인터넷 사이트의 기사에 적용한 결과, &amp;#39;낚시성 기사일 확률:88%&amp;#39;라는 문구가 나타났다. 김방현 기자 ">
            <a:extLst>
              <a:ext uri="{FF2B5EF4-FFF2-40B4-BE49-F238E27FC236}">
                <a16:creationId xmlns:a16="http://schemas.microsoft.com/office/drawing/2014/main" id="{B4B5EC24-150D-2F0B-D520-70BA7C552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19" y="3774646"/>
            <a:ext cx="4545918" cy="221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22DF67-B238-F258-4383-F27D2F410F96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2A73C1-DFCE-FFEE-95AB-6C559A70183C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776AE2-BE37-9AB4-4AE6-8F424D95808A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21B443E-EE25-7B8D-9F61-719004DD08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506" r="135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938"/>
          <a:stretch/>
        </p:blipFill>
        <p:spPr>
          <a:xfrm rot="1384197">
            <a:off x="11041894" y="-269486"/>
            <a:ext cx="731032" cy="190260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9265D4-3B86-A332-75B4-08AD5EDE765F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1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66105B3-3BA4-3CED-2352-F18FCD55C40D}"/>
              </a:ext>
            </a:extLst>
          </p:cNvPr>
          <p:cNvSpPr/>
          <p:nvPr/>
        </p:nvSpPr>
        <p:spPr>
          <a:xfrm>
            <a:off x="0" y="0"/>
            <a:ext cx="12549352" cy="6858000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DDE78A-48A8-1EE3-76BB-B8B1F66C856E}"/>
              </a:ext>
            </a:extLst>
          </p:cNvPr>
          <p:cNvSpPr/>
          <p:nvPr/>
        </p:nvSpPr>
        <p:spPr>
          <a:xfrm rot="19840404">
            <a:off x="3267429" y="311268"/>
            <a:ext cx="3315653" cy="3915250"/>
          </a:xfrm>
          <a:prstGeom prst="ellipse">
            <a:avLst/>
          </a:prstGeom>
          <a:solidFill>
            <a:srgbClr val="006ECD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B9B54C-68E0-C0CF-163B-821BEB9D6F44}"/>
              </a:ext>
            </a:extLst>
          </p:cNvPr>
          <p:cNvSpPr/>
          <p:nvPr/>
        </p:nvSpPr>
        <p:spPr>
          <a:xfrm rot="18430596">
            <a:off x="3968684" y="3173543"/>
            <a:ext cx="3978622" cy="3228144"/>
          </a:xfrm>
          <a:prstGeom prst="ellipse">
            <a:avLst/>
          </a:prstGeom>
          <a:solidFill>
            <a:srgbClr val="EF151E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29E94-78C9-5A53-2576-D34B413B40ED}"/>
              </a:ext>
            </a:extLst>
          </p:cNvPr>
          <p:cNvSpPr/>
          <p:nvPr/>
        </p:nvSpPr>
        <p:spPr>
          <a:xfrm rot="6703997">
            <a:off x="6255264" y="955735"/>
            <a:ext cx="3099952" cy="383788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52AE20-D704-6038-FFC5-87C20BE77E42}"/>
              </a:ext>
            </a:extLst>
          </p:cNvPr>
          <p:cNvGrpSpPr/>
          <p:nvPr/>
        </p:nvGrpSpPr>
        <p:grpSpPr>
          <a:xfrm>
            <a:off x="3497271" y="2089206"/>
            <a:ext cx="5554810" cy="2679587"/>
            <a:chOff x="3497271" y="2290775"/>
            <a:chExt cx="5554810" cy="267958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B63D1E2-12B4-0862-7E3D-B50A2C21FE52}"/>
                </a:ext>
              </a:extLst>
            </p:cNvPr>
            <p:cNvGrpSpPr/>
            <p:nvPr/>
          </p:nvGrpSpPr>
          <p:grpSpPr>
            <a:xfrm>
              <a:off x="3870493" y="3196081"/>
              <a:ext cx="4808367" cy="1274638"/>
              <a:chOff x="3870492" y="2662193"/>
              <a:chExt cx="4808367" cy="127463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E918E-6010-3FC2-F059-24B759F051B2}"/>
                  </a:ext>
                </a:extLst>
              </p:cNvPr>
              <p:cNvSpPr txBox="1"/>
              <p:nvPr/>
            </p:nvSpPr>
            <p:spPr>
              <a:xfrm>
                <a:off x="3870492" y="2921168"/>
                <a:ext cx="480836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60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2D306D-2BEE-CEC7-C7C7-9F9479FD63AD}"/>
                  </a:ext>
                </a:extLst>
              </p:cNvPr>
              <p:cNvSpPr txBox="1"/>
              <p:nvPr/>
            </p:nvSpPr>
            <p:spPr>
              <a:xfrm>
                <a:off x="4449232" y="2662193"/>
                <a:ext cx="3650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언론의 맥박</a:t>
                </a:r>
                <a:r>
                  <a:rPr lang="en-US" altLang="ko-KR" dirty="0">
                    <a:solidFill>
                      <a:schemeClr val="bg1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,</a:t>
                </a:r>
                <a:r>
                  <a:rPr lang="ko-KR" altLang="en-US" dirty="0">
                    <a:solidFill>
                      <a:schemeClr val="bg1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언론이 건강한지 체크한다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432DCC-F629-3450-A89B-375C961A7DFD}"/>
                </a:ext>
              </a:extLst>
            </p:cNvPr>
            <p:cNvSpPr txBox="1"/>
            <p:nvPr/>
          </p:nvSpPr>
          <p:spPr>
            <a:xfrm>
              <a:off x="3497271" y="2290775"/>
              <a:ext cx="5554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spc="600" dirty="0">
                  <a:solidFill>
                    <a:schemeClr val="bg1"/>
                  </a:solidFill>
                  <a:latin typeface="CJ ONLYONE NEW 제목 Medium" panose="00000600000000000000" pitchFamily="2" charset="-127"/>
                  <a:ea typeface="CJ ONLYONE NEW 제목 Medium" panose="00000600000000000000" pitchFamily="2" charset="-127"/>
                </a:rPr>
                <a:t>낚시기사여부</a:t>
              </a:r>
              <a:r>
                <a:rPr lang="en-US" altLang="ko-KR" sz="2400" spc="600" dirty="0">
                  <a:solidFill>
                    <a:schemeClr val="bg1"/>
                  </a:solidFill>
                  <a:latin typeface="CJ ONLYONE NEW 제목 Medium" panose="00000600000000000000" pitchFamily="2" charset="-127"/>
                  <a:ea typeface="CJ ONLYONE NEW 제목 Medium" panose="00000600000000000000" pitchFamily="2" charset="-127"/>
                </a:rPr>
                <a:t>&amp;</a:t>
              </a:r>
              <a:r>
                <a:rPr lang="ko-KR" altLang="en-US" sz="2400" spc="600" dirty="0" err="1">
                  <a:solidFill>
                    <a:schemeClr val="bg1"/>
                  </a:solidFill>
                  <a:latin typeface="CJ ONLYONE NEW 제목 Medium" panose="00000600000000000000" pitchFamily="2" charset="-127"/>
                  <a:ea typeface="CJ ONLYONE NEW 제목 Medium" panose="00000600000000000000" pitchFamily="2" charset="-127"/>
                </a:rPr>
                <a:t>유형판별서비스</a:t>
              </a:r>
              <a:endParaRPr lang="ko-KR" altLang="en-US" sz="2400" spc="600" dirty="0">
                <a:solidFill>
                  <a:schemeClr val="bg1"/>
                </a:solidFill>
                <a:latin typeface="CJ ONLYONE NEW 제목 Medium" panose="00000600000000000000" pitchFamily="2" charset="-127"/>
                <a:ea typeface="CJ ONLYONE NEW 제목 Medium" panose="000006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D2FD49-6408-3CF1-8B09-3A42F9C24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4" t="18138" b="9859"/>
            <a:stretch/>
          </p:blipFill>
          <p:spPr>
            <a:xfrm>
              <a:off x="4081117" y="3560410"/>
              <a:ext cx="4387118" cy="1409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33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타원 64">
            <a:extLst>
              <a:ext uri="{FF2B5EF4-FFF2-40B4-BE49-F238E27FC236}">
                <a16:creationId xmlns:a16="http://schemas.microsoft.com/office/drawing/2014/main" id="{0C07BDB2-5A8C-C8B2-A553-8CB11FF937F3}"/>
              </a:ext>
            </a:extLst>
          </p:cNvPr>
          <p:cNvSpPr/>
          <p:nvPr/>
        </p:nvSpPr>
        <p:spPr>
          <a:xfrm>
            <a:off x="10058400" y="-336636"/>
            <a:ext cx="2657087" cy="2814153"/>
          </a:xfrm>
          <a:prstGeom prst="ellipse">
            <a:avLst/>
          </a:prstGeom>
          <a:solidFill>
            <a:srgbClr val="FF9700">
              <a:alpha val="24000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3FE61C-438F-0A7B-5F45-ECBB2B6B1E83}"/>
              </a:ext>
            </a:extLst>
          </p:cNvPr>
          <p:cNvSpPr/>
          <p:nvPr/>
        </p:nvSpPr>
        <p:spPr>
          <a:xfrm>
            <a:off x="10058400" y="1287291"/>
            <a:ext cx="2133600" cy="112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B619D2-6A25-3D40-569F-B39ABA9EF5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67" y="6378906"/>
            <a:ext cx="1586262" cy="399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DB9E81-A83D-496B-B6A2-297B1B7D4DAF}"/>
              </a:ext>
            </a:extLst>
          </p:cNvPr>
          <p:cNvSpPr txBox="1"/>
          <p:nvPr/>
        </p:nvSpPr>
        <p:spPr>
          <a:xfrm>
            <a:off x="362388" y="494636"/>
            <a:ext cx="9491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PressPulse</a:t>
            </a:r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</a:t>
            </a:r>
            <a:r>
              <a:rPr lang="ko-KR" altLang="en-US" sz="4000" dirty="0" err="1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차별점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 목표 </a:t>
            </a:r>
            <a:r>
              <a:rPr lang="en-US" altLang="ko-KR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- </a:t>
            </a:r>
            <a:r>
              <a:rPr lang="ko-KR" altLang="en-US" sz="4000" dirty="0">
                <a:latin typeface="CJ ONLYONE NEW 제목 Bold" panose="00000800000000000000" pitchFamily="2" charset="-127"/>
                <a:ea typeface="CJ ONLYONE NEW 제목 Bold" panose="00000800000000000000" pitchFamily="2" charset="-127"/>
              </a:rPr>
              <a:t>서비스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3DEB0DC5-0877-6220-E2A0-02AA54432BE1}"/>
              </a:ext>
            </a:extLst>
          </p:cNvPr>
          <p:cNvSpPr/>
          <p:nvPr/>
        </p:nvSpPr>
        <p:spPr>
          <a:xfrm>
            <a:off x="835610" y="1926072"/>
            <a:ext cx="10714861" cy="1724337"/>
          </a:xfrm>
          <a:prstGeom prst="roundRect">
            <a:avLst/>
          </a:prstGeom>
          <a:noFill/>
          <a:ln>
            <a:solidFill>
              <a:srgbClr val="006E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7EED0B5-C7D6-BB38-CFA2-394239BCCDB3}"/>
              </a:ext>
            </a:extLst>
          </p:cNvPr>
          <p:cNvSpPr/>
          <p:nvPr/>
        </p:nvSpPr>
        <p:spPr>
          <a:xfrm>
            <a:off x="1398410" y="1677373"/>
            <a:ext cx="1679308" cy="43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사용자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28E8B1-01A2-D136-0E40-863AE2C04E76}"/>
              </a:ext>
            </a:extLst>
          </p:cNvPr>
          <p:cNvGrpSpPr/>
          <p:nvPr/>
        </p:nvGrpSpPr>
        <p:grpSpPr>
          <a:xfrm>
            <a:off x="1371934" y="2221514"/>
            <a:ext cx="2369976" cy="1189137"/>
            <a:chOff x="1194866" y="4704245"/>
            <a:chExt cx="2910958" cy="1407543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348D6ECA-135B-13AC-96AA-111A8F01F501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6A13D66-CB41-5374-B9D0-463CFBF6D029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FA215A40-5D5B-7883-BE44-88B5358D6027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46CB6A-4861-0522-5459-BB73E2C472FE}"/>
                  </a:ext>
                </a:extLst>
              </p:cNvPr>
              <p:cNvSpPr txBox="1"/>
              <p:nvPr/>
            </p:nvSpPr>
            <p:spPr>
              <a:xfrm>
                <a:off x="1120757" y="2303916"/>
                <a:ext cx="2171866" cy="36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선택적 정보 취득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1722E50-792E-7147-390E-C799625C858F}"/>
                </a:ext>
              </a:extLst>
            </p:cNvPr>
            <p:cNvSpPr txBox="1"/>
            <p:nvPr/>
          </p:nvSpPr>
          <p:spPr>
            <a:xfrm>
              <a:off x="1653810" y="5443121"/>
              <a:ext cx="1985439" cy="61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총 </a:t>
              </a:r>
              <a:r>
                <a:rPr lang="en-US" altLang="ko-KR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10</a:t>
              </a:r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가지 유형의 </a:t>
              </a:r>
            </a:p>
            <a:p>
              <a:pPr algn="ctr"/>
              <a:r>
                <a:rPr lang="ko-KR" altLang="en-US" sz="1400" dirty="0" err="1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낚시성</a:t>
              </a:r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 기사 분류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88833C0-DA77-DF43-E29C-ED71E2CC6248}"/>
              </a:ext>
            </a:extLst>
          </p:cNvPr>
          <p:cNvCxnSpPr>
            <a:cxnSpLocks/>
          </p:cNvCxnSpPr>
          <p:nvPr/>
        </p:nvCxnSpPr>
        <p:spPr>
          <a:xfrm>
            <a:off x="0" y="1257053"/>
            <a:ext cx="12192000" cy="0"/>
          </a:xfrm>
          <a:prstGeom prst="line">
            <a:avLst/>
          </a:prstGeom>
          <a:ln w="12700">
            <a:solidFill>
              <a:srgbClr val="FF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289904EA-3C15-3B0D-9A90-6EDC94067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66" y="334840"/>
            <a:ext cx="1984477" cy="777921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115C0C-1257-20AA-2818-8EA476A3C985}"/>
              </a:ext>
            </a:extLst>
          </p:cNvPr>
          <p:cNvSpPr/>
          <p:nvPr/>
        </p:nvSpPr>
        <p:spPr>
          <a:xfrm>
            <a:off x="0" y="0"/>
            <a:ext cx="4413380" cy="233262"/>
          </a:xfrm>
          <a:prstGeom prst="rect">
            <a:avLst/>
          </a:prstGeom>
          <a:solidFill>
            <a:srgbClr val="19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D9F1034-69F9-B921-8A52-8AB3A82BE199}"/>
              </a:ext>
            </a:extLst>
          </p:cNvPr>
          <p:cNvSpPr/>
          <p:nvPr/>
        </p:nvSpPr>
        <p:spPr>
          <a:xfrm>
            <a:off x="835610" y="4151981"/>
            <a:ext cx="10714861" cy="1724337"/>
          </a:xfrm>
          <a:prstGeom prst="roundRect">
            <a:avLst/>
          </a:prstGeom>
          <a:noFill/>
          <a:ln>
            <a:solidFill>
              <a:srgbClr val="006E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AE77A8B-0E02-A1B0-66E3-58A92F3F3E8F}"/>
              </a:ext>
            </a:extLst>
          </p:cNvPr>
          <p:cNvSpPr/>
          <p:nvPr/>
        </p:nvSpPr>
        <p:spPr>
          <a:xfrm>
            <a:off x="1468768" y="3899108"/>
            <a:ext cx="1679308" cy="43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언론사</a:t>
            </a:r>
            <a:r>
              <a:rPr lang="en-US" altLang="ko-KR" dirty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</a:rPr>
              <a:t>기자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DDADDE2-9D46-9A70-4014-984C0156634D}"/>
              </a:ext>
            </a:extLst>
          </p:cNvPr>
          <p:cNvGrpSpPr/>
          <p:nvPr/>
        </p:nvGrpSpPr>
        <p:grpSpPr>
          <a:xfrm>
            <a:off x="3837665" y="2221514"/>
            <a:ext cx="2369976" cy="1189137"/>
            <a:chOff x="1194866" y="4704245"/>
            <a:chExt cx="2910958" cy="1407543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4C6F6A82-8B4E-74FA-367B-E235AF8DB0A1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820A23C-E1DD-08AC-A03F-9F331E96D486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A6A664A4-D5C8-5E05-30D9-69C22B091565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482985B-AC9A-E533-B19E-5621B75EC578}"/>
                  </a:ext>
                </a:extLst>
              </p:cNvPr>
              <p:cNvSpPr txBox="1"/>
              <p:nvPr/>
            </p:nvSpPr>
            <p:spPr>
              <a:xfrm>
                <a:off x="1120757" y="2311303"/>
                <a:ext cx="2171866" cy="36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효율적 정보 취득</a:t>
                </a:r>
                <a:endParaRPr lang="ko-KR" altLang="en-US" sz="14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C69520-9344-CBE8-C924-39D7A306BC3E}"/>
                </a:ext>
              </a:extLst>
            </p:cNvPr>
            <p:cNvSpPr txBox="1"/>
            <p:nvPr/>
          </p:nvSpPr>
          <p:spPr>
            <a:xfrm>
              <a:off x="1653810" y="5443121"/>
              <a:ext cx="1985438" cy="61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기사 요약 및 </a:t>
              </a:r>
              <a:endParaRPr lang="en-US" altLang="ko-KR" sz="1400" dirty="0">
                <a:latin typeface="CJ ONLYONE NEW 본문 Regular" panose="00000500000000000000" pitchFamily="2" charset="-127"/>
                <a:ea typeface="CJ ONLYONE NEW 본문 Regular" panose="00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rPr>
                <a:t>빈출 단어 제공 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16E594F-A15E-DBA0-9030-89834420682C}"/>
              </a:ext>
            </a:extLst>
          </p:cNvPr>
          <p:cNvGrpSpPr/>
          <p:nvPr/>
        </p:nvGrpSpPr>
        <p:grpSpPr>
          <a:xfrm>
            <a:off x="6290325" y="2221514"/>
            <a:ext cx="2369976" cy="1189137"/>
            <a:chOff x="1194866" y="4704245"/>
            <a:chExt cx="2910958" cy="1407543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3EF0A91-7F95-A440-1AE5-E57CC5230126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56A1D13-0C61-5540-66E0-EA9D899A0305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91" name="사각형: 둥근 모서리 90">
                <a:extLst>
                  <a:ext uri="{FF2B5EF4-FFF2-40B4-BE49-F238E27FC236}">
                    <a16:creationId xmlns:a16="http://schemas.microsoft.com/office/drawing/2014/main" id="{2213614C-B877-F080-BCBE-3256D0AAA2FB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758036-69B3-D1B6-21ED-295541CC901B}"/>
                  </a:ext>
                </a:extLst>
              </p:cNvPr>
              <p:cNvSpPr txBox="1"/>
              <p:nvPr/>
            </p:nvSpPr>
            <p:spPr>
              <a:xfrm>
                <a:off x="1120757" y="2270411"/>
                <a:ext cx="2171866" cy="36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유저 친화적인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UI</a:t>
                </a:r>
                <a:endParaRPr lang="ko-KR" altLang="en-US" sz="1400" dirty="0">
                  <a:solidFill>
                    <a:schemeClr val="bg1"/>
                  </a:solidFill>
                  <a:latin typeface="CJ ONLYONE NEW 제목 Bold" panose="00000800000000000000" pitchFamily="2" charset="-127"/>
                  <a:ea typeface="CJ ONLYONE NEW 제목 Bold" panose="00000800000000000000" pitchFamily="2" charset="-127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43869C2-C16C-1BB5-DC3A-8BF02B4CA9A9}"/>
                </a:ext>
              </a:extLst>
            </p:cNvPr>
            <p:cNvSpPr txBox="1"/>
            <p:nvPr/>
          </p:nvSpPr>
          <p:spPr>
            <a:xfrm>
              <a:off x="1653810" y="5443121"/>
              <a:ext cx="1985439" cy="61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사용자들의</a:t>
              </a:r>
              <a:endParaRPr lang="en-US" altLang="ko-KR" sz="1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접근 용이</a:t>
              </a:r>
              <a:endParaRPr lang="ko-KR" altLang="en-US" sz="1400" dirty="0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A9063D7-C41C-CFEC-9737-2BFCF690846D}"/>
              </a:ext>
            </a:extLst>
          </p:cNvPr>
          <p:cNvGrpSpPr/>
          <p:nvPr/>
        </p:nvGrpSpPr>
        <p:grpSpPr>
          <a:xfrm>
            <a:off x="8719260" y="2221514"/>
            <a:ext cx="2369976" cy="1189137"/>
            <a:chOff x="1194866" y="4704245"/>
            <a:chExt cx="2910958" cy="1407543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F4579299-3F32-D47B-5223-1F033DFE55AA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46A4933E-8C14-9F94-C8CB-DE94FDA2DCFC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3AC62AA3-4CF9-413A-DDC8-75778EB48CA6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0CE93A9-5413-91AB-96ED-0333167E9876}"/>
                  </a:ext>
                </a:extLst>
              </p:cNvPr>
              <p:cNvSpPr txBox="1"/>
              <p:nvPr/>
            </p:nvSpPr>
            <p:spPr>
              <a:xfrm>
                <a:off x="1120757" y="2187760"/>
                <a:ext cx="2171866" cy="619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‘</a:t>
                </a:r>
                <a:r>
                  <a:rPr lang="ko-KR" altLang="en-US" sz="1400" dirty="0" err="1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미디어리터러시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’</a:t>
                </a:r>
              </a:p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능력 증진</a:t>
                </a:r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279C9F3-7A5A-0007-9C60-087DBCC3405B}"/>
                </a:ext>
              </a:extLst>
            </p:cNvPr>
            <p:cNvSpPr txBox="1"/>
            <p:nvPr/>
          </p:nvSpPr>
          <p:spPr>
            <a:xfrm>
              <a:off x="1653810" y="5443121"/>
              <a:ext cx="1985439" cy="61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기사를 보는</a:t>
              </a:r>
              <a:endParaRPr lang="en-US" altLang="ko-KR" sz="1400" dirty="0">
                <a:solidFill>
                  <a:srgbClr val="191C24"/>
                </a:solidFill>
                <a:latin typeface="CJ ONLYONE NEW 본문 Regular" panose="00000500000000000000" pitchFamily="2" charset="-127"/>
                <a:ea typeface="CJ ONLYONE NEW 본문 Regular" panose="00000500000000000000" pitchFamily="2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비판적인 시각 증진</a:t>
              </a:r>
              <a:endParaRPr lang="ko-KR" altLang="en-US" sz="1400" dirty="0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4107C8B-EC32-3740-42AA-E3C07BA82C02}"/>
              </a:ext>
            </a:extLst>
          </p:cNvPr>
          <p:cNvGrpSpPr/>
          <p:nvPr/>
        </p:nvGrpSpPr>
        <p:grpSpPr>
          <a:xfrm>
            <a:off x="1371935" y="4459574"/>
            <a:ext cx="4864776" cy="1189137"/>
            <a:chOff x="1194866" y="4704245"/>
            <a:chExt cx="2910958" cy="1407543"/>
          </a:xfrm>
        </p:grpSpPr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AC0DA3A9-F998-7CBF-CA66-C332955ABAC0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850B3B3-586F-8895-7FCE-4E8AE9EF973B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6963CA04-2EFC-BCCD-77AE-2BCFE17FCA23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37920E0-C238-FBB0-7715-BA83418DF6CD}"/>
                  </a:ext>
                </a:extLst>
              </p:cNvPr>
              <p:cNvSpPr txBox="1"/>
              <p:nvPr/>
            </p:nvSpPr>
            <p:spPr>
              <a:xfrm>
                <a:off x="1120757" y="2303916"/>
                <a:ext cx="2171866" cy="36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저널리즘의 ‘진실성’ </a:t>
                </a: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18648E1-3E7B-3CAB-5F3B-1D6326628B93}"/>
                </a:ext>
              </a:extLst>
            </p:cNvPr>
            <p:cNvSpPr txBox="1"/>
            <p:nvPr/>
          </p:nvSpPr>
          <p:spPr>
            <a:xfrm>
              <a:off x="1554754" y="5527218"/>
              <a:ext cx="2187870" cy="364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‘진실성’ 의무에 대한  경각심 전달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B02F82DC-F2AA-8A74-B65D-8F4ED1EEC42B}"/>
              </a:ext>
            </a:extLst>
          </p:cNvPr>
          <p:cNvGrpSpPr/>
          <p:nvPr/>
        </p:nvGrpSpPr>
        <p:grpSpPr>
          <a:xfrm>
            <a:off x="6296420" y="4450667"/>
            <a:ext cx="4792816" cy="1227401"/>
            <a:chOff x="1194866" y="4704245"/>
            <a:chExt cx="2910958" cy="1452835"/>
          </a:xfrm>
        </p:grpSpPr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97B42C37-DF76-C6F1-CC2B-4052F8993529}"/>
                </a:ext>
              </a:extLst>
            </p:cNvPr>
            <p:cNvSpPr/>
            <p:nvPr/>
          </p:nvSpPr>
          <p:spPr>
            <a:xfrm>
              <a:off x="1194866" y="4885729"/>
              <a:ext cx="2910958" cy="12260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C328063-B820-4529-4228-569AE359F84F}"/>
                </a:ext>
              </a:extLst>
            </p:cNvPr>
            <p:cNvGrpSpPr/>
            <p:nvPr/>
          </p:nvGrpSpPr>
          <p:grpSpPr>
            <a:xfrm>
              <a:off x="1471703" y="4704245"/>
              <a:ext cx="2369976" cy="652033"/>
              <a:chOff x="1021702" y="2155047"/>
              <a:chExt cx="2369976" cy="652033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91EB5050-6513-5B70-5605-B97A3D4634A2}"/>
                  </a:ext>
                </a:extLst>
              </p:cNvPr>
              <p:cNvSpPr/>
              <p:nvPr/>
            </p:nvSpPr>
            <p:spPr>
              <a:xfrm>
                <a:off x="1021702" y="2155047"/>
                <a:ext cx="2369976" cy="652033"/>
              </a:xfrm>
              <a:prstGeom prst="roundRect">
                <a:avLst/>
              </a:prstGeom>
              <a:solidFill>
                <a:srgbClr val="925BEE">
                  <a:alpha val="66000"/>
                </a:srgbClr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50AAE04-0208-5167-91D1-3B98F8ADB81E}"/>
                  </a:ext>
                </a:extLst>
              </p:cNvPr>
              <p:cNvSpPr txBox="1"/>
              <p:nvPr/>
            </p:nvSpPr>
            <p:spPr>
              <a:xfrm>
                <a:off x="1120757" y="2291763"/>
                <a:ext cx="2171866" cy="364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CJ ONLYONE NEW 제목 Bold" panose="00000800000000000000" pitchFamily="2" charset="-127"/>
                    <a:ea typeface="CJ ONLYONE NEW 제목 Bold" panose="00000800000000000000" pitchFamily="2" charset="-127"/>
                  </a:rPr>
                  <a:t>발행 전 재검토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87DDD21-6E6B-1233-6FCC-288B50562565}"/>
                </a:ext>
              </a:extLst>
            </p:cNvPr>
            <p:cNvSpPr txBox="1"/>
            <p:nvPr/>
          </p:nvSpPr>
          <p:spPr>
            <a:xfrm>
              <a:off x="1563226" y="5537761"/>
              <a:ext cx="2206345" cy="619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오해를 불러일으키는 단어</a:t>
              </a:r>
              <a:r>
                <a:rPr lang="en-US" altLang="ko-KR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/</a:t>
              </a:r>
              <a:r>
                <a:rPr lang="ko-KR" altLang="en-US" sz="1400" dirty="0">
                  <a:solidFill>
                    <a:srgbClr val="191C24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  <a:sym typeface="Wingdings" panose="05000000000000000000" pitchFamily="2" charset="2"/>
                </a:rPr>
                <a:t>문장 확인 가능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663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920</Words>
  <Application>Microsoft Office PowerPoint</Application>
  <PresentationFormat>와이드스크린</PresentationFormat>
  <Paragraphs>257</Paragraphs>
  <Slides>29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CJ ONLYONE NEW 제목 Medium</vt:lpstr>
      <vt:lpstr>CJ ONLYONE NEW 제목 Bold</vt:lpstr>
      <vt:lpstr>Arial</vt:lpstr>
      <vt:lpstr>CJ ONLYONE NEW 본문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Seolhui jeon</dc:creator>
  <cp:lastModifiedBy>Seolhui jeon</cp:lastModifiedBy>
  <cp:revision>54</cp:revision>
  <dcterms:created xsi:type="dcterms:W3CDTF">2023-10-26T11:26:54Z</dcterms:created>
  <dcterms:modified xsi:type="dcterms:W3CDTF">2023-11-09T03:57:17Z</dcterms:modified>
</cp:coreProperties>
</file>